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4" r:id="rId1"/>
  </p:sldMasterIdLst>
  <p:notesMasterIdLst>
    <p:notesMasterId r:id="rId26"/>
  </p:notesMasterIdLst>
  <p:sldIdLst>
    <p:sldId id="256" r:id="rId2"/>
    <p:sldId id="329" r:id="rId3"/>
    <p:sldId id="377" r:id="rId4"/>
    <p:sldId id="325" r:id="rId5"/>
    <p:sldId id="327" r:id="rId6"/>
    <p:sldId id="328" r:id="rId7"/>
    <p:sldId id="373" r:id="rId8"/>
    <p:sldId id="367" r:id="rId9"/>
    <p:sldId id="368" r:id="rId10"/>
    <p:sldId id="335" r:id="rId11"/>
    <p:sldId id="324" r:id="rId12"/>
    <p:sldId id="357" r:id="rId13"/>
    <p:sldId id="365" r:id="rId14"/>
    <p:sldId id="364" r:id="rId15"/>
    <p:sldId id="358" r:id="rId16"/>
    <p:sldId id="359" r:id="rId17"/>
    <p:sldId id="378" r:id="rId18"/>
    <p:sldId id="379" r:id="rId19"/>
    <p:sldId id="345" r:id="rId20"/>
    <p:sldId id="352" r:id="rId21"/>
    <p:sldId id="376" r:id="rId22"/>
    <p:sldId id="362" r:id="rId23"/>
    <p:sldId id="363" r:id="rId24"/>
    <p:sldId id="370"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EE4723-9537-474E-B2E2-8DA59B507204}" v="62" dt="2021-03-01T21:59:21.309"/>
    <p1510:client id="{982C5CF7-8491-4436-BACB-2F307314B7E1}" v="105" dt="2021-03-01T18:57:05.12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844" autoAdjust="0"/>
    <p:restoredTop sz="94598" autoAdjust="0"/>
  </p:normalViewPr>
  <p:slideViewPr>
    <p:cSldViewPr snapToGrid="0">
      <p:cViewPr varScale="1">
        <p:scale>
          <a:sx n="40" d="100"/>
          <a:sy n="40" d="100"/>
        </p:scale>
        <p:origin x="1212" y="5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A2C8F4-1411-497A-93DD-A8F66CDA22C1}" type="datetimeFigureOut">
              <a:rPr lang="en-US" smtClean="0"/>
              <a:t>3/9/2021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F1479B-C14A-4B2D-9D2D-C839C092923C}" type="slidenum">
              <a:rPr lang="en-US" smtClean="0"/>
              <a:t>‹#›</a:t>
            </a:fld>
            <a:endParaRPr lang="en-US"/>
          </a:p>
        </p:txBody>
      </p:sp>
    </p:spTree>
    <p:extLst>
      <p:ext uri="{BB962C8B-B14F-4D97-AF65-F5344CB8AC3E}">
        <p14:creationId xmlns:p14="http://schemas.microsoft.com/office/powerpoint/2010/main" val="15239168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t>“The need for energy efficiency is serious, but so too is minimizing human risk from bad lighting, both due to glare and to circadian disruption. LED technology can optimize both when properly designed.”</a:t>
            </a:r>
          </a:p>
          <a:p>
            <a:endParaRPr lang="en-US" sz="1200" dirty="0"/>
          </a:p>
          <a:p>
            <a:pPr marL="0" indent="0">
              <a:buNone/>
            </a:pPr>
            <a:r>
              <a:rPr lang="en-US" sz="1050" dirty="0"/>
              <a:t>(https://www.cnn.com/2016/06/21/health/led-streetlights-ama/index.html</a:t>
            </a:r>
          </a:p>
          <a:p>
            <a:endParaRPr lang="en-US" dirty="0"/>
          </a:p>
        </p:txBody>
      </p:sp>
      <p:sp>
        <p:nvSpPr>
          <p:cNvPr id="4" name="Slide Number Placeholder 3"/>
          <p:cNvSpPr>
            <a:spLocks noGrp="1"/>
          </p:cNvSpPr>
          <p:nvPr>
            <p:ph type="sldNum" sz="quarter" idx="10"/>
          </p:nvPr>
        </p:nvSpPr>
        <p:spPr/>
        <p:txBody>
          <a:bodyPr/>
          <a:lstStyle/>
          <a:p>
            <a:fld id="{C0F1479B-C14A-4B2D-9D2D-C839C092923C}" type="slidenum">
              <a:rPr lang="en-US" smtClean="0"/>
              <a:t>3</a:t>
            </a:fld>
            <a:endParaRPr lang="en-US"/>
          </a:p>
        </p:txBody>
      </p:sp>
    </p:spTree>
    <p:extLst>
      <p:ext uri="{BB962C8B-B14F-4D97-AF65-F5344CB8AC3E}">
        <p14:creationId xmlns:p14="http://schemas.microsoft.com/office/powerpoint/2010/main" val="8132156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t>“The need for energy efficiency is serious, but so too is minimizing human risk from bad lighting, both due to glare and to circadian disruption. LED technology can optimize both when properly designed.”</a:t>
            </a:r>
          </a:p>
          <a:p>
            <a:endParaRPr lang="en-US" sz="1200" dirty="0"/>
          </a:p>
          <a:p>
            <a:pPr marL="0" indent="0">
              <a:buNone/>
            </a:pPr>
            <a:r>
              <a:rPr lang="en-US" sz="1050" dirty="0"/>
              <a:t>(https://www.cnn.com/2016/06/21/health/led-streetlights-ama/index.html</a:t>
            </a:r>
          </a:p>
          <a:p>
            <a:endParaRPr lang="en-US" dirty="0"/>
          </a:p>
        </p:txBody>
      </p:sp>
      <p:sp>
        <p:nvSpPr>
          <p:cNvPr id="4" name="Slide Number Placeholder 3"/>
          <p:cNvSpPr>
            <a:spLocks noGrp="1"/>
          </p:cNvSpPr>
          <p:nvPr>
            <p:ph type="sldNum" sz="quarter" idx="10"/>
          </p:nvPr>
        </p:nvSpPr>
        <p:spPr/>
        <p:txBody>
          <a:bodyPr/>
          <a:lstStyle/>
          <a:p>
            <a:fld id="{C0F1479B-C14A-4B2D-9D2D-C839C092923C}" type="slidenum">
              <a:rPr lang="en-US" smtClean="0"/>
              <a:t>4</a:t>
            </a:fld>
            <a:endParaRPr lang="en-US"/>
          </a:p>
        </p:txBody>
      </p:sp>
    </p:spTree>
    <p:extLst>
      <p:ext uri="{BB962C8B-B14F-4D97-AF65-F5344CB8AC3E}">
        <p14:creationId xmlns:p14="http://schemas.microsoft.com/office/powerpoint/2010/main" val="24966962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t>“The need for energy efficiency is serious, but so too is minimizing human risk from bad lighting, both due to glare and to circadian disruption. LED technology can optimize both when properly designed.”</a:t>
            </a:r>
          </a:p>
          <a:p>
            <a:endParaRPr lang="en-US" sz="1200" dirty="0"/>
          </a:p>
          <a:p>
            <a:pPr marL="0" indent="0">
              <a:buNone/>
            </a:pPr>
            <a:r>
              <a:rPr lang="en-US" sz="1050" dirty="0"/>
              <a:t>(https://www.cnn.com/2016/06/21/health/led-streetlights-ama/index.html</a:t>
            </a:r>
          </a:p>
          <a:p>
            <a:endParaRPr lang="en-US" dirty="0"/>
          </a:p>
        </p:txBody>
      </p:sp>
      <p:sp>
        <p:nvSpPr>
          <p:cNvPr id="4" name="Slide Number Placeholder 3"/>
          <p:cNvSpPr>
            <a:spLocks noGrp="1"/>
          </p:cNvSpPr>
          <p:nvPr>
            <p:ph type="sldNum" sz="quarter" idx="10"/>
          </p:nvPr>
        </p:nvSpPr>
        <p:spPr/>
        <p:txBody>
          <a:bodyPr/>
          <a:lstStyle/>
          <a:p>
            <a:fld id="{C0F1479B-C14A-4B2D-9D2D-C839C092923C}" type="slidenum">
              <a:rPr lang="en-US" smtClean="0"/>
              <a:t>5</a:t>
            </a:fld>
            <a:endParaRPr lang="en-US"/>
          </a:p>
        </p:txBody>
      </p:sp>
    </p:spTree>
    <p:extLst>
      <p:ext uri="{BB962C8B-B14F-4D97-AF65-F5344CB8AC3E}">
        <p14:creationId xmlns:p14="http://schemas.microsoft.com/office/powerpoint/2010/main" val="33332154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t>“The need for energy efficiency is serious, but so too is minimizing human risk from bad lighting, both due to glare and to circadian disruption. LED technology can optimize both when properly designed.”</a:t>
            </a:r>
          </a:p>
          <a:p>
            <a:endParaRPr lang="en-US" sz="1200" dirty="0"/>
          </a:p>
          <a:p>
            <a:pPr marL="0" indent="0">
              <a:buNone/>
            </a:pPr>
            <a:r>
              <a:rPr lang="en-US" sz="1050" dirty="0"/>
              <a:t>(https://www.cnn.com/2016/06/21/health/led-streetlights-ama/index.html</a:t>
            </a:r>
          </a:p>
          <a:p>
            <a:endParaRPr lang="en-US" dirty="0"/>
          </a:p>
        </p:txBody>
      </p:sp>
      <p:sp>
        <p:nvSpPr>
          <p:cNvPr id="4" name="Slide Number Placeholder 3"/>
          <p:cNvSpPr>
            <a:spLocks noGrp="1"/>
          </p:cNvSpPr>
          <p:nvPr>
            <p:ph type="sldNum" sz="quarter" idx="10"/>
          </p:nvPr>
        </p:nvSpPr>
        <p:spPr/>
        <p:txBody>
          <a:bodyPr/>
          <a:lstStyle/>
          <a:p>
            <a:fld id="{C0F1479B-C14A-4B2D-9D2D-C839C092923C}" type="slidenum">
              <a:rPr lang="en-US" smtClean="0"/>
              <a:t>6</a:t>
            </a:fld>
            <a:endParaRPr lang="en-US"/>
          </a:p>
        </p:txBody>
      </p:sp>
    </p:spTree>
    <p:extLst>
      <p:ext uri="{BB962C8B-B14F-4D97-AF65-F5344CB8AC3E}">
        <p14:creationId xmlns:p14="http://schemas.microsoft.com/office/powerpoint/2010/main" val="42359125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t>“The need for energy efficiency is serious, but so too is minimizing human risk from bad lighting, both due to glare and to circadian disruption. LED technology can optimize both when properly designed.”</a:t>
            </a:r>
          </a:p>
          <a:p>
            <a:endParaRPr lang="en-US" sz="1200" dirty="0"/>
          </a:p>
          <a:p>
            <a:pPr marL="0" indent="0">
              <a:buNone/>
            </a:pPr>
            <a:r>
              <a:rPr lang="en-US" sz="1050" dirty="0"/>
              <a:t>(https://www.cnn.com/2016/06/21/health/led-streetlights-ama/index.html</a:t>
            </a:r>
          </a:p>
          <a:p>
            <a:endParaRPr lang="en-US" dirty="0"/>
          </a:p>
        </p:txBody>
      </p:sp>
      <p:sp>
        <p:nvSpPr>
          <p:cNvPr id="4" name="Slide Number Placeholder 3"/>
          <p:cNvSpPr>
            <a:spLocks noGrp="1"/>
          </p:cNvSpPr>
          <p:nvPr>
            <p:ph type="sldNum" sz="quarter" idx="10"/>
          </p:nvPr>
        </p:nvSpPr>
        <p:spPr/>
        <p:txBody>
          <a:bodyPr/>
          <a:lstStyle/>
          <a:p>
            <a:fld id="{C0F1479B-C14A-4B2D-9D2D-C839C092923C}" type="slidenum">
              <a:rPr lang="en-US" smtClean="0"/>
              <a:t>7</a:t>
            </a:fld>
            <a:endParaRPr lang="en-US"/>
          </a:p>
        </p:txBody>
      </p:sp>
    </p:spTree>
    <p:extLst>
      <p:ext uri="{BB962C8B-B14F-4D97-AF65-F5344CB8AC3E}">
        <p14:creationId xmlns:p14="http://schemas.microsoft.com/office/powerpoint/2010/main" val="21429528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t>“The need for energy efficiency is serious, but so too is minimizing human risk from bad lighting, both due to glare and to circadian disruption. LED technology can optimize both when properly designed.”</a:t>
            </a:r>
          </a:p>
          <a:p>
            <a:endParaRPr lang="en-US" sz="1200" dirty="0"/>
          </a:p>
          <a:p>
            <a:pPr marL="0" indent="0">
              <a:buNone/>
            </a:pPr>
            <a:r>
              <a:rPr lang="en-US" sz="1050" dirty="0"/>
              <a:t>(https://www.cnn.com/2016/06/21/health/led-streetlights-ama/index.html</a:t>
            </a:r>
          </a:p>
          <a:p>
            <a:endParaRPr lang="en-US" dirty="0"/>
          </a:p>
        </p:txBody>
      </p:sp>
      <p:sp>
        <p:nvSpPr>
          <p:cNvPr id="4" name="Slide Number Placeholder 3"/>
          <p:cNvSpPr>
            <a:spLocks noGrp="1"/>
          </p:cNvSpPr>
          <p:nvPr>
            <p:ph type="sldNum" sz="quarter" idx="10"/>
          </p:nvPr>
        </p:nvSpPr>
        <p:spPr/>
        <p:txBody>
          <a:bodyPr/>
          <a:lstStyle/>
          <a:p>
            <a:fld id="{C0F1479B-C14A-4B2D-9D2D-C839C092923C}" type="slidenum">
              <a:rPr lang="en-US" smtClean="0"/>
              <a:t>8</a:t>
            </a:fld>
            <a:endParaRPr lang="en-US"/>
          </a:p>
        </p:txBody>
      </p:sp>
    </p:spTree>
    <p:extLst>
      <p:ext uri="{BB962C8B-B14F-4D97-AF65-F5344CB8AC3E}">
        <p14:creationId xmlns:p14="http://schemas.microsoft.com/office/powerpoint/2010/main" val="37269311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t>“The need for energy efficiency is serious, but so too is minimizing human risk from bad lighting, both due to glare and to circadian disruption. LED technology can optimize both when properly designed.”</a:t>
            </a:r>
          </a:p>
          <a:p>
            <a:endParaRPr lang="en-US" sz="1200" dirty="0"/>
          </a:p>
          <a:p>
            <a:pPr marL="0" indent="0">
              <a:buNone/>
            </a:pPr>
            <a:r>
              <a:rPr lang="en-US" sz="1050" dirty="0"/>
              <a:t>(https://www.cnn.com/2016/06/21/health/led-streetlights-ama/index.html</a:t>
            </a:r>
          </a:p>
          <a:p>
            <a:endParaRPr lang="en-US" dirty="0"/>
          </a:p>
        </p:txBody>
      </p:sp>
      <p:sp>
        <p:nvSpPr>
          <p:cNvPr id="4" name="Slide Number Placeholder 3"/>
          <p:cNvSpPr>
            <a:spLocks noGrp="1"/>
          </p:cNvSpPr>
          <p:nvPr>
            <p:ph type="sldNum" sz="quarter" idx="10"/>
          </p:nvPr>
        </p:nvSpPr>
        <p:spPr/>
        <p:txBody>
          <a:bodyPr/>
          <a:lstStyle/>
          <a:p>
            <a:fld id="{C0F1479B-C14A-4B2D-9D2D-C839C092923C}" type="slidenum">
              <a:rPr lang="en-US" smtClean="0"/>
              <a:t>9</a:t>
            </a:fld>
            <a:endParaRPr lang="en-US"/>
          </a:p>
        </p:txBody>
      </p:sp>
    </p:spTree>
    <p:extLst>
      <p:ext uri="{BB962C8B-B14F-4D97-AF65-F5344CB8AC3E}">
        <p14:creationId xmlns:p14="http://schemas.microsoft.com/office/powerpoint/2010/main" val="21209841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t>“The need for energy efficiency is serious, but so too is minimizing human risk from bad lighting, both due to glare and to circadian disruption. LED technology can optimize both when properly designed.”</a:t>
            </a:r>
          </a:p>
          <a:p>
            <a:endParaRPr lang="en-US" sz="1200" dirty="0"/>
          </a:p>
          <a:p>
            <a:pPr marL="0" indent="0">
              <a:buNone/>
            </a:pPr>
            <a:r>
              <a:rPr lang="en-US" sz="1050" dirty="0"/>
              <a:t>(https://www.cnn.com/2016/06/21/health/led-streetlights-ama/index.html</a:t>
            </a:r>
          </a:p>
          <a:p>
            <a:endParaRPr lang="en-US" dirty="0"/>
          </a:p>
        </p:txBody>
      </p:sp>
      <p:sp>
        <p:nvSpPr>
          <p:cNvPr id="4" name="Slide Number Placeholder 3"/>
          <p:cNvSpPr>
            <a:spLocks noGrp="1"/>
          </p:cNvSpPr>
          <p:nvPr>
            <p:ph type="sldNum" sz="quarter" idx="10"/>
          </p:nvPr>
        </p:nvSpPr>
        <p:spPr/>
        <p:txBody>
          <a:bodyPr/>
          <a:lstStyle/>
          <a:p>
            <a:fld id="{C0F1479B-C14A-4B2D-9D2D-C839C092923C}" type="slidenum">
              <a:rPr lang="en-US" smtClean="0"/>
              <a:t>10</a:t>
            </a:fld>
            <a:endParaRPr lang="en-US"/>
          </a:p>
        </p:txBody>
      </p:sp>
    </p:spTree>
    <p:extLst>
      <p:ext uri="{BB962C8B-B14F-4D97-AF65-F5344CB8AC3E}">
        <p14:creationId xmlns:p14="http://schemas.microsoft.com/office/powerpoint/2010/main" val="1581150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t>“The need for energy efficiency is serious, but so too is minimizing human risk from bad lighting, both due to glare and to circadian disruption. LED technology can optimize both when properly designed.”</a:t>
            </a:r>
          </a:p>
          <a:p>
            <a:endParaRPr lang="en-US" sz="1200" dirty="0"/>
          </a:p>
          <a:p>
            <a:pPr marL="0" indent="0">
              <a:buNone/>
            </a:pPr>
            <a:r>
              <a:rPr lang="en-US" sz="1050" dirty="0"/>
              <a:t>(https://www.cnn.com/2016/06/21/health/led-streetlights-ama/index.html</a:t>
            </a:r>
          </a:p>
          <a:p>
            <a:endParaRPr lang="en-US" dirty="0"/>
          </a:p>
        </p:txBody>
      </p:sp>
      <p:sp>
        <p:nvSpPr>
          <p:cNvPr id="4" name="Slide Number Placeholder 3"/>
          <p:cNvSpPr>
            <a:spLocks noGrp="1"/>
          </p:cNvSpPr>
          <p:nvPr>
            <p:ph type="sldNum" sz="quarter" idx="10"/>
          </p:nvPr>
        </p:nvSpPr>
        <p:spPr/>
        <p:txBody>
          <a:bodyPr/>
          <a:lstStyle/>
          <a:p>
            <a:fld id="{C0F1479B-C14A-4B2D-9D2D-C839C092923C}" type="slidenum">
              <a:rPr lang="en-US" smtClean="0"/>
              <a:t>11</a:t>
            </a:fld>
            <a:endParaRPr lang="en-US"/>
          </a:p>
        </p:txBody>
      </p:sp>
    </p:spTree>
    <p:extLst>
      <p:ext uri="{BB962C8B-B14F-4D97-AF65-F5344CB8AC3E}">
        <p14:creationId xmlns:p14="http://schemas.microsoft.com/office/powerpoint/2010/main" val="37336772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t>“The need for energy efficiency is serious, but so too is minimizing human risk from bad lighting, both due to glare and to circadian disruption. LED technology can optimize both when properly designed.”</a:t>
            </a:r>
          </a:p>
          <a:p>
            <a:endParaRPr lang="en-US" sz="1200" dirty="0"/>
          </a:p>
          <a:p>
            <a:pPr marL="0" indent="0">
              <a:buNone/>
            </a:pPr>
            <a:r>
              <a:rPr lang="en-US" sz="1050" dirty="0"/>
              <a:t>(https://www.cnn.com/2016/06/21/health/led-streetlights-ama/index.html</a:t>
            </a:r>
          </a:p>
          <a:p>
            <a:endParaRPr lang="en-US" dirty="0"/>
          </a:p>
        </p:txBody>
      </p:sp>
      <p:sp>
        <p:nvSpPr>
          <p:cNvPr id="4" name="Slide Number Placeholder 3"/>
          <p:cNvSpPr>
            <a:spLocks noGrp="1"/>
          </p:cNvSpPr>
          <p:nvPr>
            <p:ph type="sldNum" sz="quarter" idx="10"/>
          </p:nvPr>
        </p:nvSpPr>
        <p:spPr/>
        <p:txBody>
          <a:bodyPr/>
          <a:lstStyle/>
          <a:p>
            <a:fld id="{C0F1479B-C14A-4B2D-9D2D-C839C092923C}" type="slidenum">
              <a:rPr lang="en-US" smtClean="0"/>
              <a:t>12</a:t>
            </a:fld>
            <a:endParaRPr lang="en-US"/>
          </a:p>
        </p:txBody>
      </p:sp>
    </p:spTree>
    <p:extLst>
      <p:ext uri="{BB962C8B-B14F-4D97-AF65-F5344CB8AC3E}">
        <p14:creationId xmlns:p14="http://schemas.microsoft.com/office/powerpoint/2010/main" val="11468663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t>“The need for energy efficiency is serious, but so too is minimizing human risk from bad lighting, both due to glare and to circadian disruption. LED technology can optimize both when properly designed.”</a:t>
            </a:r>
          </a:p>
          <a:p>
            <a:endParaRPr lang="en-US" sz="1200" dirty="0"/>
          </a:p>
          <a:p>
            <a:pPr marL="0" indent="0">
              <a:buNone/>
            </a:pPr>
            <a:r>
              <a:rPr lang="en-US" sz="1050" dirty="0"/>
              <a:t>(https://www.cnn.com/2016/06/21/health/led-streetlights-ama/index.html</a:t>
            </a:r>
          </a:p>
          <a:p>
            <a:endParaRPr lang="en-US" dirty="0"/>
          </a:p>
        </p:txBody>
      </p:sp>
      <p:sp>
        <p:nvSpPr>
          <p:cNvPr id="4" name="Slide Number Placeholder 3"/>
          <p:cNvSpPr>
            <a:spLocks noGrp="1"/>
          </p:cNvSpPr>
          <p:nvPr>
            <p:ph type="sldNum" sz="quarter" idx="10"/>
          </p:nvPr>
        </p:nvSpPr>
        <p:spPr/>
        <p:txBody>
          <a:bodyPr/>
          <a:lstStyle/>
          <a:p>
            <a:fld id="{C0F1479B-C14A-4B2D-9D2D-C839C092923C}" type="slidenum">
              <a:rPr lang="en-US" smtClean="0"/>
              <a:t>13</a:t>
            </a:fld>
            <a:endParaRPr lang="en-US"/>
          </a:p>
        </p:txBody>
      </p:sp>
    </p:spTree>
    <p:extLst>
      <p:ext uri="{BB962C8B-B14F-4D97-AF65-F5344CB8AC3E}">
        <p14:creationId xmlns:p14="http://schemas.microsoft.com/office/powerpoint/2010/main" val="41001599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t>“The need for energy efficiency is serious, but so too is minimizing human risk from bad lighting, both due to glare and to circadian disruption. LED technology can optimize both when properly designed.”</a:t>
            </a:r>
          </a:p>
          <a:p>
            <a:endParaRPr lang="en-US" sz="1200" dirty="0"/>
          </a:p>
          <a:p>
            <a:pPr marL="0" indent="0">
              <a:buNone/>
            </a:pPr>
            <a:r>
              <a:rPr lang="en-US" sz="1050" dirty="0"/>
              <a:t>(https://www.cnn.com/2016/06/21/health/led-streetlights-ama/index.html</a:t>
            </a:r>
          </a:p>
          <a:p>
            <a:endParaRPr lang="en-US" dirty="0"/>
          </a:p>
        </p:txBody>
      </p:sp>
      <p:sp>
        <p:nvSpPr>
          <p:cNvPr id="4" name="Slide Number Placeholder 3"/>
          <p:cNvSpPr>
            <a:spLocks noGrp="1"/>
          </p:cNvSpPr>
          <p:nvPr>
            <p:ph type="sldNum" sz="quarter" idx="10"/>
          </p:nvPr>
        </p:nvSpPr>
        <p:spPr/>
        <p:txBody>
          <a:bodyPr/>
          <a:lstStyle/>
          <a:p>
            <a:fld id="{C0F1479B-C14A-4B2D-9D2D-C839C092923C}" type="slidenum">
              <a:rPr lang="en-US" smtClean="0"/>
              <a:t>14</a:t>
            </a:fld>
            <a:endParaRPr lang="en-US"/>
          </a:p>
        </p:txBody>
      </p:sp>
    </p:spTree>
    <p:extLst>
      <p:ext uri="{BB962C8B-B14F-4D97-AF65-F5344CB8AC3E}">
        <p14:creationId xmlns:p14="http://schemas.microsoft.com/office/powerpoint/2010/main" val="1436016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t>“The need for energy efficiency is serious, but so too is minimizing human risk from bad lighting, both due to glare and to circadian disruption. LED technology can optimize both when properly designed.”</a:t>
            </a:r>
          </a:p>
          <a:p>
            <a:endParaRPr lang="en-US" sz="1200" dirty="0"/>
          </a:p>
          <a:p>
            <a:pPr marL="0" indent="0">
              <a:buNone/>
            </a:pPr>
            <a:r>
              <a:rPr lang="en-US" sz="1050" dirty="0"/>
              <a:t>(https://www.cnn.com/2016/06/21/health/led-streetlights-ama/index.html</a:t>
            </a:r>
          </a:p>
          <a:p>
            <a:endParaRPr lang="en-US" dirty="0"/>
          </a:p>
        </p:txBody>
      </p:sp>
      <p:sp>
        <p:nvSpPr>
          <p:cNvPr id="4" name="Slide Number Placeholder 3"/>
          <p:cNvSpPr>
            <a:spLocks noGrp="1"/>
          </p:cNvSpPr>
          <p:nvPr>
            <p:ph type="sldNum" sz="quarter" idx="10"/>
          </p:nvPr>
        </p:nvSpPr>
        <p:spPr/>
        <p:txBody>
          <a:bodyPr/>
          <a:lstStyle/>
          <a:p>
            <a:fld id="{C0F1479B-C14A-4B2D-9D2D-C839C092923C}" type="slidenum">
              <a:rPr lang="en-US" smtClean="0"/>
              <a:t>15</a:t>
            </a:fld>
            <a:endParaRPr lang="en-US"/>
          </a:p>
        </p:txBody>
      </p:sp>
    </p:spTree>
    <p:extLst>
      <p:ext uri="{BB962C8B-B14F-4D97-AF65-F5344CB8AC3E}">
        <p14:creationId xmlns:p14="http://schemas.microsoft.com/office/powerpoint/2010/main" val="7174787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t>“The need for energy efficiency is serious, but so too is minimizing human risk from bad lighting, both due to glare and to circadian disruption. LED technology can optimize both when properly designed.”</a:t>
            </a:r>
          </a:p>
          <a:p>
            <a:endParaRPr lang="en-US" sz="1200" dirty="0"/>
          </a:p>
          <a:p>
            <a:pPr marL="0" indent="0">
              <a:buNone/>
            </a:pPr>
            <a:r>
              <a:rPr lang="en-US" sz="1050" dirty="0"/>
              <a:t>(https://www.cnn.com/2016/06/21/health/led-streetlights-ama/index.html</a:t>
            </a:r>
          </a:p>
          <a:p>
            <a:endParaRPr lang="en-US" dirty="0"/>
          </a:p>
        </p:txBody>
      </p:sp>
      <p:sp>
        <p:nvSpPr>
          <p:cNvPr id="4" name="Slide Number Placeholder 3"/>
          <p:cNvSpPr>
            <a:spLocks noGrp="1"/>
          </p:cNvSpPr>
          <p:nvPr>
            <p:ph type="sldNum" sz="quarter" idx="10"/>
          </p:nvPr>
        </p:nvSpPr>
        <p:spPr/>
        <p:txBody>
          <a:bodyPr/>
          <a:lstStyle/>
          <a:p>
            <a:fld id="{C0F1479B-C14A-4B2D-9D2D-C839C092923C}" type="slidenum">
              <a:rPr lang="en-US" smtClean="0"/>
              <a:t>16</a:t>
            </a:fld>
            <a:endParaRPr lang="en-US"/>
          </a:p>
        </p:txBody>
      </p:sp>
    </p:spTree>
    <p:extLst>
      <p:ext uri="{BB962C8B-B14F-4D97-AF65-F5344CB8AC3E}">
        <p14:creationId xmlns:p14="http://schemas.microsoft.com/office/powerpoint/2010/main" val="19721922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t>“The need for energy efficiency is serious, but so too is minimizing human risk from bad lighting, both due to glare and to circadian disruption. LED technology can optimize both when properly designed.”</a:t>
            </a:r>
          </a:p>
          <a:p>
            <a:endParaRPr lang="en-US" sz="1200" dirty="0"/>
          </a:p>
          <a:p>
            <a:pPr marL="0" indent="0">
              <a:buNone/>
            </a:pPr>
            <a:r>
              <a:rPr lang="en-US" sz="1050" dirty="0"/>
              <a:t>(https://www.cnn.com/2016/06/21/health/led-streetlights-ama/index.html</a:t>
            </a:r>
          </a:p>
          <a:p>
            <a:endParaRPr lang="en-US" dirty="0"/>
          </a:p>
        </p:txBody>
      </p:sp>
      <p:sp>
        <p:nvSpPr>
          <p:cNvPr id="4" name="Slide Number Placeholder 3"/>
          <p:cNvSpPr>
            <a:spLocks noGrp="1"/>
          </p:cNvSpPr>
          <p:nvPr>
            <p:ph type="sldNum" sz="quarter" idx="10"/>
          </p:nvPr>
        </p:nvSpPr>
        <p:spPr/>
        <p:txBody>
          <a:bodyPr/>
          <a:lstStyle/>
          <a:p>
            <a:fld id="{C0F1479B-C14A-4B2D-9D2D-C839C092923C}" type="slidenum">
              <a:rPr lang="en-US" smtClean="0"/>
              <a:t>17</a:t>
            </a:fld>
            <a:endParaRPr lang="en-US"/>
          </a:p>
        </p:txBody>
      </p:sp>
    </p:spTree>
    <p:extLst>
      <p:ext uri="{BB962C8B-B14F-4D97-AF65-F5344CB8AC3E}">
        <p14:creationId xmlns:p14="http://schemas.microsoft.com/office/powerpoint/2010/main" val="16097499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t>“The need for energy efficiency is serious, but so too is minimizing human risk from bad lighting, both due to glare and to circadian disruption. LED technology can optimize both when properly designed.”</a:t>
            </a:r>
          </a:p>
          <a:p>
            <a:endParaRPr lang="en-US" sz="1200" dirty="0"/>
          </a:p>
          <a:p>
            <a:pPr marL="0" indent="0">
              <a:buNone/>
            </a:pPr>
            <a:r>
              <a:rPr lang="en-US" sz="1050" dirty="0"/>
              <a:t>(https://www.cnn.com/2016/06/21/health/led-streetlights-ama/index.html</a:t>
            </a:r>
          </a:p>
          <a:p>
            <a:endParaRPr lang="en-US" dirty="0"/>
          </a:p>
        </p:txBody>
      </p:sp>
      <p:sp>
        <p:nvSpPr>
          <p:cNvPr id="4" name="Slide Number Placeholder 3"/>
          <p:cNvSpPr>
            <a:spLocks noGrp="1"/>
          </p:cNvSpPr>
          <p:nvPr>
            <p:ph type="sldNum" sz="quarter" idx="10"/>
          </p:nvPr>
        </p:nvSpPr>
        <p:spPr/>
        <p:txBody>
          <a:bodyPr/>
          <a:lstStyle/>
          <a:p>
            <a:fld id="{C0F1479B-C14A-4B2D-9D2D-C839C092923C}" type="slidenum">
              <a:rPr lang="en-US" smtClean="0"/>
              <a:t>18</a:t>
            </a:fld>
            <a:endParaRPr lang="en-US"/>
          </a:p>
        </p:txBody>
      </p:sp>
    </p:spTree>
    <p:extLst>
      <p:ext uri="{BB962C8B-B14F-4D97-AF65-F5344CB8AC3E}">
        <p14:creationId xmlns:p14="http://schemas.microsoft.com/office/powerpoint/2010/main" val="42328275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8" name="Google Shape;158;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544387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t>“The need for energy efficiency is serious, but so too is minimizing human risk from bad lighting, both due to glare and to circadian disruption. LED technology can optimize both when properly designed.”</a:t>
            </a:r>
          </a:p>
          <a:p>
            <a:endParaRPr lang="en-US" sz="1200" dirty="0"/>
          </a:p>
          <a:p>
            <a:pPr marL="0" indent="0">
              <a:buNone/>
            </a:pPr>
            <a:r>
              <a:rPr lang="en-US" sz="1050" dirty="0"/>
              <a:t>(https://www.cnn.com/2016/06/21/health/led-streetlights-ama/index.html</a:t>
            </a:r>
          </a:p>
          <a:p>
            <a:endParaRPr lang="en-US" dirty="0"/>
          </a:p>
        </p:txBody>
      </p:sp>
      <p:sp>
        <p:nvSpPr>
          <p:cNvPr id="4" name="Slide Number Placeholder 3"/>
          <p:cNvSpPr>
            <a:spLocks noGrp="1"/>
          </p:cNvSpPr>
          <p:nvPr>
            <p:ph type="sldNum" sz="quarter" idx="10"/>
          </p:nvPr>
        </p:nvSpPr>
        <p:spPr/>
        <p:txBody>
          <a:bodyPr/>
          <a:lstStyle/>
          <a:p>
            <a:fld id="{C0F1479B-C14A-4B2D-9D2D-C839C092923C}" type="slidenum">
              <a:rPr lang="en-US" smtClean="0"/>
              <a:t>20</a:t>
            </a:fld>
            <a:endParaRPr lang="en-US"/>
          </a:p>
        </p:txBody>
      </p:sp>
    </p:spTree>
    <p:extLst>
      <p:ext uri="{BB962C8B-B14F-4D97-AF65-F5344CB8AC3E}">
        <p14:creationId xmlns:p14="http://schemas.microsoft.com/office/powerpoint/2010/main" val="21773240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t>“The need for energy efficiency is serious, but so too is minimizing human risk from bad lighting, both due to glare and to circadian disruption. LED technology can optimize both when properly designed.”</a:t>
            </a:r>
          </a:p>
          <a:p>
            <a:endParaRPr lang="en-US" sz="1200" dirty="0"/>
          </a:p>
          <a:p>
            <a:pPr marL="0" indent="0">
              <a:buNone/>
            </a:pPr>
            <a:r>
              <a:rPr lang="en-US" sz="1050" dirty="0"/>
              <a:t>(https://www.cnn.com/2016/06/21/health/led-streetlights-ama/index.html</a:t>
            </a:r>
          </a:p>
          <a:p>
            <a:endParaRPr lang="en-US" dirty="0"/>
          </a:p>
        </p:txBody>
      </p:sp>
      <p:sp>
        <p:nvSpPr>
          <p:cNvPr id="4" name="Slide Number Placeholder 3"/>
          <p:cNvSpPr>
            <a:spLocks noGrp="1"/>
          </p:cNvSpPr>
          <p:nvPr>
            <p:ph type="sldNum" sz="quarter" idx="10"/>
          </p:nvPr>
        </p:nvSpPr>
        <p:spPr/>
        <p:txBody>
          <a:bodyPr/>
          <a:lstStyle/>
          <a:p>
            <a:fld id="{C0F1479B-C14A-4B2D-9D2D-C839C092923C}" type="slidenum">
              <a:rPr lang="en-US" smtClean="0"/>
              <a:t>21</a:t>
            </a:fld>
            <a:endParaRPr lang="en-US"/>
          </a:p>
        </p:txBody>
      </p:sp>
    </p:spTree>
    <p:extLst>
      <p:ext uri="{BB962C8B-B14F-4D97-AF65-F5344CB8AC3E}">
        <p14:creationId xmlns:p14="http://schemas.microsoft.com/office/powerpoint/2010/main" val="23649530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t>“The need for energy efficiency is serious, but so too is minimizing human risk from bad lighting, both due to glare and to circadian disruption. LED technology can optimize both when properly designed.”</a:t>
            </a:r>
          </a:p>
          <a:p>
            <a:endParaRPr lang="en-US" sz="1200" dirty="0"/>
          </a:p>
          <a:p>
            <a:pPr marL="0" indent="0">
              <a:buNone/>
            </a:pPr>
            <a:r>
              <a:rPr lang="en-US" sz="1050" dirty="0"/>
              <a:t>(https://www.cnn.com/2016/06/21/health/led-streetlights-ama/index.html</a:t>
            </a:r>
          </a:p>
          <a:p>
            <a:endParaRPr lang="en-US" dirty="0"/>
          </a:p>
        </p:txBody>
      </p:sp>
      <p:sp>
        <p:nvSpPr>
          <p:cNvPr id="4" name="Slide Number Placeholder 3"/>
          <p:cNvSpPr>
            <a:spLocks noGrp="1"/>
          </p:cNvSpPr>
          <p:nvPr>
            <p:ph type="sldNum" sz="quarter" idx="10"/>
          </p:nvPr>
        </p:nvSpPr>
        <p:spPr/>
        <p:txBody>
          <a:bodyPr/>
          <a:lstStyle/>
          <a:p>
            <a:fld id="{C0F1479B-C14A-4B2D-9D2D-C839C092923C}" type="slidenum">
              <a:rPr lang="en-US" smtClean="0"/>
              <a:t>22</a:t>
            </a:fld>
            <a:endParaRPr lang="en-US"/>
          </a:p>
        </p:txBody>
      </p:sp>
    </p:spTree>
    <p:extLst>
      <p:ext uri="{BB962C8B-B14F-4D97-AF65-F5344CB8AC3E}">
        <p14:creationId xmlns:p14="http://schemas.microsoft.com/office/powerpoint/2010/main" val="31394024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t>“The need for energy efficiency is serious, but so too is minimizing human risk from bad lighting, both due to glare and to circadian disruption. LED technology can optimize both when properly designed.”</a:t>
            </a:r>
          </a:p>
          <a:p>
            <a:endParaRPr lang="en-US" sz="1200" dirty="0"/>
          </a:p>
          <a:p>
            <a:pPr marL="0" indent="0">
              <a:buNone/>
            </a:pPr>
            <a:r>
              <a:rPr lang="en-US" sz="1050" dirty="0"/>
              <a:t>(https://www.cnn.com/2016/06/21/health/led-streetlights-ama/index.html</a:t>
            </a:r>
          </a:p>
          <a:p>
            <a:endParaRPr lang="en-US" dirty="0"/>
          </a:p>
        </p:txBody>
      </p:sp>
      <p:sp>
        <p:nvSpPr>
          <p:cNvPr id="4" name="Slide Number Placeholder 3"/>
          <p:cNvSpPr>
            <a:spLocks noGrp="1"/>
          </p:cNvSpPr>
          <p:nvPr>
            <p:ph type="sldNum" sz="quarter" idx="10"/>
          </p:nvPr>
        </p:nvSpPr>
        <p:spPr/>
        <p:txBody>
          <a:bodyPr/>
          <a:lstStyle/>
          <a:p>
            <a:fld id="{C0F1479B-C14A-4B2D-9D2D-C839C092923C}" type="slidenum">
              <a:rPr lang="en-US" smtClean="0"/>
              <a:t>23</a:t>
            </a:fld>
            <a:endParaRPr lang="en-US"/>
          </a:p>
        </p:txBody>
      </p:sp>
    </p:spTree>
    <p:extLst>
      <p:ext uri="{BB962C8B-B14F-4D97-AF65-F5344CB8AC3E}">
        <p14:creationId xmlns:p14="http://schemas.microsoft.com/office/powerpoint/2010/main" val="35521315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t>“The need for energy efficiency is serious, but so too is minimizing human risk from bad lighting, both due to glare and to circadian disruption. LED technology can optimize both when properly designed.”</a:t>
            </a:r>
          </a:p>
          <a:p>
            <a:endParaRPr lang="en-US" sz="1200" dirty="0"/>
          </a:p>
          <a:p>
            <a:pPr marL="0" indent="0">
              <a:buNone/>
            </a:pPr>
            <a:r>
              <a:rPr lang="en-US" sz="1050" dirty="0"/>
              <a:t>(https://www.cnn.com/2016/06/21/health/led-streetlights-ama/index.html</a:t>
            </a:r>
          </a:p>
          <a:p>
            <a:endParaRPr lang="en-US" dirty="0"/>
          </a:p>
        </p:txBody>
      </p:sp>
      <p:sp>
        <p:nvSpPr>
          <p:cNvPr id="4" name="Slide Number Placeholder 3"/>
          <p:cNvSpPr>
            <a:spLocks noGrp="1"/>
          </p:cNvSpPr>
          <p:nvPr>
            <p:ph type="sldNum" sz="quarter" idx="10"/>
          </p:nvPr>
        </p:nvSpPr>
        <p:spPr/>
        <p:txBody>
          <a:bodyPr/>
          <a:lstStyle/>
          <a:p>
            <a:fld id="{C0F1479B-C14A-4B2D-9D2D-C839C092923C}" type="slidenum">
              <a:rPr lang="en-US" smtClean="0"/>
              <a:t>24</a:t>
            </a:fld>
            <a:endParaRPr lang="en-US"/>
          </a:p>
        </p:txBody>
      </p:sp>
    </p:spTree>
    <p:extLst>
      <p:ext uri="{BB962C8B-B14F-4D97-AF65-F5344CB8AC3E}">
        <p14:creationId xmlns:p14="http://schemas.microsoft.com/office/powerpoint/2010/main" val="9046489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923F103-BC34-4FE4-A40E-EDDEECFDA5D0}" type="datetimeFigureOut">
              <a:rPr lang="en-US" smtClean="0"/>
              <a:pPr/>
              <a:t>3/9/2021</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47212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smtClean="0"/>
              <a:t>3/9/2021</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41831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smtClean="0"/>
              <a:t>3/9/2021</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370303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smtClean="0"/>
              <a:t>3/9/2021</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49987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smtClean="0"/>
              <a:t>3/9/2021</a:t>
            </a:fld>
            <a:endParaRPr lang="en-US" dirty="0"/>
          </a:p>
        </p:txBody>
      </p:sp>
      <p:sp>
        <p:nvSpPr>
          <p:cNvPr id="8" name="Footer Placeholder 7"/>
          <p:cNvSpPr>
            <a:spLocks noGrp="1"/>
          </p:cNvSpPr>
          <p:nvPr>
            <p:ph type="ftr" sz="quarter" idx="11"/>
          </p:nvPr>
        </p:nvSpPr>
        <p:spPr/>
        <p:txBody>
          <a:bodyPr/>
          <a:lstStyle/>
          <a:p>
            <a:r>
              <a:rPr lang="en-US"/>
              <a:t>
              </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666609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smtClean="0"/>
              <a:t>3/9/2021</a:t>
            </a:fld>
            <a:endParaRPr lang="en-US" dirty="0"/>
          </a:p>
        </p:txBody>
      </p:sp>
      <p:sp>
        <p:nvSpPr>
          <p:cNvPr id="4" name="Footer Placeholder 3"/>
          <p:cNvSpPr>
            <a:spLocks noGrp="1"/>
          </p:cNvSpPr>
          <p:nvPr>
            <p:ph type="ftr" sz="quarter" idx="11"/>
          </p:nvPr>
        </p:nvSpPr>
        <p:spPr/>
        <p:txBody>
          <a:bodyPr/>
          <a:lstStyle/>
          <a:p>
            <a:r>
              <a:rPr lang="en-US"/>
              <a:t>
              </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157089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smtClean="0"/>
              <a:t>3/9/2021</a:t>
            </a:fld>
            <a:endParaRPr lang="en-US" dirty="0"/>
          </a:p>
        </p:txBody>
      </p:sp>
      <p:sp>
        <p:nvSpPr>
          <p:cNvPr id="3" name="Footer Placeholder 2"/>
          <p:cNvSpPr>
            <a:spLocks noGrp="1"/>
          </p:cNvSpPr>
          <p:nvPr>
            <p:ph type="ftr" sz="quarter" idx="11"/>
          </p:nvPr>
        </p:nvSpPr>
        <p:spPr/>
        <p:txBody>
          <a:bodyPr/>
          <a:lstStyle/>
          <a:p>
            <a:r>
              <a:rPr lang="en-US"/>
              <a:t>
              </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589918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smtClean="0"/>
              <a:t>3/9/2021</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73620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smtClean="0"/>
              <a:t>3/9/2021</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450972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F16868-8199-4C2C-A5B1-63AEE139F88E}" type="datetimeFigureOut">
              <a:rPr lang="en-US" smtClean="0"/>
              <a:t>3/9/2021</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603476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AD9FF7F-6988-44CC-821B-644E70CD2F73}" type="datetimeFigureOut">
              <a:rPr lang="en-US" smtClean="0"/>
              <a:t>3/9/2021</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5352949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12C299-16B2-4475-990D-751901EACC14}" type="datetimeFigureOut">
              <a:rPr lang="en-US" smtClean="0"/>
              <a:t>3/9/2021</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745361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3/9/2021</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872521665"/>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3/9/2021</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26351801"/>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086D93-FCAC-47E0-A2EE-787E62CA814C}" type="datetimeFigureOut">
              <a:rPr lang="en-US" smtClean="0"/>
              <a:t>3/9/2021</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054726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DA879A6-0FD0-4734-A311-86BFCA472E6E}" type="datetimeFigureOut">
              <a:rPr lang="en-US" smtClean="0"/>
              <a:t>3/9/2021</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631631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BE451C3-0FF4-47C4-B829-773ADF60F88C}" type="datetimeFigureOut">
              <a:rPr lang="en-US" smtClean="0"/>
              <a:t>3/9/2021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a:t>
              </a:t>
            </a:r>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29441292"/>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 id="2147483690"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622695" y="1991360"/>
            <a:ext cx="5848773" cy="3461556"/>
          </a:xfrm>
        </p:spPr>
        <p:txBody>
          <a:bodyPr/>
          <a:lstStyle/>
          <a:p>
            <a:r>
              <a:rPr lang="en-US" dirty="0"/>
              <a:t>THE GARDINER STREETLAMP ENERGY AUDIT &amp; LED CONVERSION PROJECT</a:t>
            </a:r>
          </a:p>
        </p:txBody>
      </p:sp>
      <p:sp>
        <p:nvSpPr>
          <p:cNvPr id="5" name="TextBox 4">
            <a:extLst>
              <a:ext uri="{FF2B5EF4-FFF2-40B4-BE49-F238E27FC236}">
                <a16:creationId xmlns:a16="http://schemas.microsoft.com/office/drawing/2014/main" id="{FAEB5AA2-90DD-420A-A6C0-B8E91D199884}"/>
              </a:ext>
            </a:extLst>
          </p:cNvPr>
          <p:cNvSpPr txBox="1"/>
          <p:nvPr/>
        </p:nvSpPr>
        <p:spPr>
          <a:xfrm>
            <a:off x="2839156" y="3309245"/>
            <a:ext cx="6242754" cy="369332"/>
          </a:xfrm>
          <a:prstGeom prst="rect">
            <a:avLst/>
          </a:prstGeom>
          <a:noFill/>
        </p:spPr>
        <p:txBody>
          <a:bodyPr wrap="square">
            <a:spAutoFit/>
          </a:bodyPr>
          <a:lstStyle/>
          <a:p>
            <a:r>
              <a:rPr lang="en-US" b="0" dirty="0">
                <a:effectLst/>
              </a:rPr>
              <a:t> </a:t>
            </a:r>
            <a:endParaRPr lang="en-US" dirty="0"/>
          </a:p>
        </p:txBody>
      </p:sp>
      <p:sp>
        <p:nvSpPr>
          <p:cNvPr id="7" name="TextBox 6">
            <a:extLst>
              <a:ext uri="{FF2B5EF4-FFF2-40B4-BE49-F238E27FC236}">
                <a16:creationId xmlns:a16="http://schemas.microsoft.com/office/drawing/2014/main" id="{61C8346A-D82F-468C-A11B-07E7B0DB8E00}"/>
              </a:ext>
            </a:extLst>
          </p:cNvPr>
          <p:cNvSpPr txBox="1"/>
          <p:nvPr/>
        </p:nvSpPr>
        <p:spPr>
          <a:xfrm>
            <a:off x="2839156" y="3309245"/>
            <a:ext cx="6242754" cy="369332"/>
          </a:xfrm>
          <a:prstGeom prst="rect">
            <a:avLst/>
          </a:prstGeom>
          <a:noFill/>
        </p:spPr>
        <p:txBody>
          <a:bodyPr wrap="square">
            <a:spAutoFit/>
          </a:bodyPr>
          <a:lstStyle/>
          <a:p>
            <a:r>
              <a:rPr lang="en-US" b="0" dirty="0">
                <a:effectLst/>
              </a:rPr>
              <a:t> </a:t>
            </a:r>
            <a:endParaRPr lang="en-US" dirty="0"/>
          </a:p>
        </p:txBody>
      </p:sp>
      <p:pic>
        <p:nvPicPr>
          <p:cNvPr id="8" name="Picture 7" descr="A picture containing sky, outdoor, outdoor object, power line&#10;&#10;Description automatically generated">
            <a:extLst>
              <a:ext uri="{FF2B5EF4-FFF2-40B4-BE49-F238E27FC236}">
                <a16:creationId xmlns:a16="http://schemas.microsoft.com/office/drawing/2014/main" id="{25FF283E-744D-4B6B-A2B2-6259FD8985FF}"/>
              </a:ext>
            </a:extLst>
          </p:cNvPr>
          <p:cNvPicPr>
            <a:picLocks noChangeAspect="1"/>
          </p:cNvPicPr>
          <p:nvPr/>
        </p:nvPicPr>
        <p:blipFill>
          <a:blip r:embed="rId2"/>
          <a:stretch>
            <a:fillRect/>
          </a:stretch>
        </p:blipFill>
        <p:spPr>
          <a:xfrm rot="5400000">
            <a:off x="325669" y="1898170"/>
            <a:ext cx="3944693" cy="2958520"/>
          </a:xfrm>
          <a:prstGeom prst="rect">
            <a:avLst/>
          </a:prstGeom>
        </p:spPr>
      </p:pic>
    </p:spTree>
    <p:extLst>
      <p:ext uri="{BB962C8B-B14F-4D97-AF65-F5344CB8AC3E}">
        <p14:creationId xmlns:p14="http://schemas.microsoft.com/office/powerpoint/2010/main" val="12724894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62317" y="1763133"/>
            <a:ext cx="7716668" cy="3461556"/>
          </a:xfrm>
        </p:spPr>
        <p:txBody>
          <a:bodyPr/>
          <a:lstStyle/>
          <a:p>
            <a:pPr algn="ctr"/>
            <a:br>
              <a:rPr lang="en-US" dirty="0"/>
            </a:br>
            <a:br>
              <a:rPr lang="en-US" dirty="0"/>
            </a:br>
            <a:br>
              <a:rPr lang="en-US" dirty="0"/>
            </a:br>
            <a:br>
              <a:rPr lang="en-US" dirty="0"/>
            </a:br>
            <a:r>
              <a:rPr lang="en-US" dirty="0"/>
              <a:t>Streetlamp Taskforce</a:t>
            </a:r>
            <a:br>
              <a:rPr lang="en-US" sz="2800" dirty="0"/>
            </a:br>
            <a:br>
              <a:rPr lang="en-US" sz="2800" dirty="0">
                <a:solidFill>
                  <a:schemeClr val="accent1"/>
                </a:solidFill>
              </a:rPr>
            </a:br>
            <a:r>
              <a:rPr lang="en-US" sz="2800" dirty="0">
                <a:solidFill>
                  <a:schemeClr val="tx1">
                    <a:lumMod val="75000"/>
                    <a:lumOff val="25000"/>
                  </a:schemeClr>
                </a:solidFill>
              </a:rPr>
              <a:t>James </a:t>
            </a:r>
            <a:r>
              <a:rPr lang="en-US" sz="2800" dirty="0" err="1">
                <a:solidFill>
                  <a:schemeClr val="tx1">
                    <a:lumMod val="75000"/>
                    <a:lumOff val="25000"/>
                  </a:schemeClr>
                </a:solidFill>
              </a:rPr>
              <a:t>Brigagliano</a:t>
            </a:r>
            <a:r>
              <a:rPr lang="en-US" sz="2800" dirty="0">
                <a:solidFill>
                  <a:schemeClr val="tx1">
                    <a:lumMod val="75000"/>
                    <a:lumOff val="25000"/>
                  </a:schemeClr>
                </a:solidFill>
              </a:rPr>
              <a:t>,</a:t>
            </a:r>
            <a:r>
              <a:rPr lang="en-US" sz="2800" dirty="0">
                <a:solidFill>
                  <a:schemeClr val="tx1">
                    <a:lumMod val="75000"/>
                    <a:lumOff val="25000"/>
                  </a:schemeClr>
                </a:solidFill>
                <a:effectLst/>
                <a:ea typeface="Calibri" panose="020F0502020204030204" pitchFamily="34" charset="0"/>
              </a:rPr>
              <a:t> </a:t>
            </a:r>
            <a:r>
              <a:rPr lang="en-US" sz="2800" dirty="0" err="1">
                <a:solidFill>
                  <a:schemeClr val="tx1">
                    <a:lumMod val="75000"/>
                    <a:lumOff val="25000"/>
                  </a:schemeClr>
                </a:solidFill>
                <a:effectLst/>
                <a:ea typeface="Calibri" panose="020F0502020204030204" pitchFamily="34" charset="0"/>
              </a:rPr>
              <a:t>Selux</a:t>
            </a:r>
            <a:r>
              <a:rPr lang="en-US" sz="2800" dirty="0">
                <a:solidFill>
                  <a:schemeClr val="tx1">
                    <a:lumMod val="75000"/>
                    <a:lumOff val="25000"/>
                  </a:schemeClr>
                </a:solidFill>
                <a:effectLst/>
                <a:ea typeface="Calibri" panose="020F0502020204030204" pitchFamily="34" charset="0"/>
              </a:rPr>
              <a:t> Corporation</a:t>
            </a:r>
            <a:br>
              <a:rPr lang="en-US" sz="2800" dirty="0">
                <a:solidFill>
                  <a:schemeClr val="tx1">
                    <a:lumMod val="75000"/>
                    <a:lumOff val="25000"/>
                  </a:schemeClr>
                </a:solidFill>
                <a:effectLst/>
                <a:ea typeface="Calibri" panose="020F0502020204030204" pitchFamily="34" charset="0"/>
              </a:rPr>
            </a:br>
            <a:r>
              <a:rPr lang="en-US" sz="2800" dirty="0">
                <a:solidFill>
                  <a:schemeClr val="tx1">
                    <a:lumMod val="75000"/>
                    <a:lumOff val="25000"/>
                  </a:schemeClr>
                </a:solidFill>
                <a:effectLst/>
                <a:ea typeface="Calibri" panose="020F0502020204030204" pitchFamily="34" charset="0"/>
              </a:rPr>
              <a:t>LC (lighting certified), LEED Green Associate</a:t>
            </a:r>
            <a:br>
              <a:rPr lang="en-US" sz="2800" dirty="0">
                <a:solidFill>
                  <a:schemeClr val="tx1">
                    <a:lumMod val="75000"/>
                    <a:lumOff val="25000"/>
                  </a:schemeClr>
                </a:solidFill>
                <a:effectLst/>
                <a:ea typeface="Calibri" panose="020F0502020204030204" pitchFamily="34" charset="0"/>
              </a:rPr>
            </a:br>
            <a:br>
              <a:rPr lang="en-US" sz="2800" dirty="0">
                <a:solidFill>
                  <a:schemeClr val="tx1">
                    <a:lumMod val="75000"/>
                    <a:lumOff val="25000"/>
                  </a:schemeClr>
                </a:solidFill>
              </a:rPr>
            </a:br>
            <a:r>
              <a:rPr lang="en-US" sz="2800" dirty="0">
                <a:solidFill>
                  <a:schemeClr val="tx1">
                    <a:lumMod val="75000"/>
                    <a:lumOff val="25000"/>
                  </a:schemeClr>
                </a:solidFill>
              </a:rPr>
              <a:t>Tara </a:t>
            </a:r>
            <a:r>
              <a:rPr lang="en-US" sz="2800" dirty="0" err="1">
                <a:solidFill>
                  <a:schemeClr val="tx1">
                    <a:lumMod val="75000"/>
                    <a:lumOff val="25000"/>
                  </a:schemeClr>
                </a:solidFill>
              </a:rPr>
              <a:t>Hoey</a:t>
            </a:r>
            <a:r>
              <a:rPr lang="en-US" sz="2800" dirty="0">
                <a:solidFill>
                  <a:schemeClr val="tx1">
                    <a:lumMod val="75000"/>
                    <a:lumOff val="25000"/>
                  </a:schemeClr>
                </a:solidFill>
              </a:rPr>
              <a:t>, Kim Mayer, </a:t>
            </a:r>
            <a:br>
              <a:rPr lang="en-US" sz="2800" dirty="0">
                <a:solidFill>
                  <a:schemeClr val="tx1">
                    <a:lumMod val="75000"/>
                    <a:lumOff val="25000"/>
                  </a:schemeClr>
                </a:solidFill>
              </a:rPr>
            </a:br>
            <a:r>
              <a:rPr lang="en-US" sz="2800" dirty="0">
                <a:solidFill>
                  <a:schemeClr val="tx1">
                    <a:lumMod val="75000"/>
                    <a:lumOff val="25000"/>
                  </a:schemeClr>
                </a:solidFill>
              </a:rPr>
              <a:t>Mark Varian and Stephen Weir</a:t>
            </a:r>
            <a:br>
              <a:rPr lang="en-US" sz="2800" dirty="0">
                <a:solidFill>
                  <a:schemeClr val="tx1">
                    <a:lumMod val="75000"/>
                    <a:lumOff val="25000"/>
                  </a:schemeClr>
                </a:solidFill>
              </a:rPr>
            </a:br>
            <a:r>
              <a:rPr lang="en-US" sz="2800" dirty="0">
                <a:solidFill>
                  <a:schemeClr val="tx1">
                    <a:lumMod val="75000"/>
                    <a:lumOff val="25000"/>
                  </a:schemeClr>
                </a:solidFill>
              </a:rPr>
              <a:t>Climate Smart Gardiner</a:t>
            </a:r>
          </a:p>
        </p:txBody>
      </p:sp>
      <p:sp>
        <p:nvSpPr>
          <p:cNvPr id="5" name="TextBox 4">
            <a:extLst>
              <a:ext uri="{FF2B5EF4-FFF2-40B4-BE49-F238E27FC236}">
                <a16:creationId xmlns:a16="http://schemas.microsoft.com/office/drawing/2014/main" id="{FAEB5AA2-90DD-420A-A6C0-B8E91D199884}"/>
              </a:ext>
            </a:extLst>
          </p:cNvPr>
          <p:cNvSpPr txBox="1"/>
          <p:nvPr/>
        </p:nvSpPr>
        <p:spPr>
          <a:xfrm>
            <a:off x="2839156" y="3309245"/>
            <a:ext cx="6242754" cy="369332"/>
          </a:xfrm>
          <a:prstGeom prst="rect">
            <a:avLst/>
          </a:prstGeom>
          <a:noFill/>
        </p:spPr>
        <p:txBody>
          <a:bodyPr wrap="square">
            <a:spAutoFit/>
          </a:bodyPr>
          <a:lstStyle/>
          <a:p>
            <a:r>
              <a:rPr lang="en-US" b="0" dirty="0">
                <a:effectLst/>
              </a:rPr>
              <a:t> </a:t>
            </a:r>
            <a:endParaRPr lang="en-US" dirty="0"/>
          </a:p>
        </p:txBody>
      </p:sp>
      <p:sp>
        <p:nvSpPr>
          <p:cNvPr id="7" name="TextBox 6">
            <a:extLst>
              <a:ext uri="{FF2B5EF4-FFF2-40B4-BE49-F238E27FC236}">
                <a16:creationId xmlns:a16="http://schemas.microsoft.com/office/drawing/2014/main" id="{61C8346A-D82F-468C-A11B-07E7B0DB8E00}"/>
              </a:ext>
            </a:extLst>
          </p:cNvPr>
          <p:cNvSpPr txBox="1"/>
          <p:nvPr/>
        </p:nvSpPr>
        <p:spPr>
          <a:xfrm>
            <a:off x="2839156" y="3309245"/>
            <a:ext cx="6242754" cy="369332"/>
          </a:xfrm>
          <a:prstGeom prst="rect">
            <a:avLst/>
          </a:prstGeom>
          <a:noFill/>
        </p:spPr>
        <p:txBody>
          <a:bodyPr wrap="square">
            <a:spAutoFit/>
          </a:bodyPr>
          <a:lstStyle/>
          <a:p>
            <a:r>
              <a:rPr lang="en-US" b="0" dirty="0">
                <a:effectLst/>
              </a:rPr>
              <a:t> </a:t>
            </a:r>
            <a:endParaRPr lang="en-US" dirty="0"/>
          </a:p>
        </p:txBody>
      </p:sp>
    </p:spTree>
    <p:extLst>
      <p:ext uri="{BB962C8B-B14F-4D97-AF65-F5344CB8AC3E}">
        <p14:creationId xmlns:p14="http://schemas.microsoft.com/office/powerpoint/2010/main" val="17789007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we have accomplished</a:t>
            </a:r>
          </a:p>
        </p:txBody>
      </p:sp>
      <p:sp>
        <p:nvSpPr>
          <p:cNvPr id="3" name="Content Placeholder 2"/>
          <p:cNvSpPr>
            <a:spLocks noGrp="1"/>
          </p:cNvSpPr>
          <p:nvPr>
            <p:ph idx="1"/>
          </p:nvPr>
        </p:nvSpPr>
        <p:spPr>
          <a:xfrm>
            <a:off x="771349" y="1270000"/>
            <a:ext cx="9797711" cy="3880773"/>
          </a:xfrm>
        </p:spPr>
        <p:txBody>
          <a:bodyPr vert="horz" lIns="91440" tIns="45720" rIns="91440" bIns="45720" rtlCol="0" anchor="t">
            <a:noAutofit/>
          </a:bodyPr>
          <a:lstStyle/>
          <a:p>
            <a:r>
              <a:rPr lang="en-US" sz="3200" dirty="0"/>
              <a:t>Conducted and submitted energy audit to CH</a:t>
            </a:r>
          </a:p>
          <a:p>
            <a:pPr lvl="1"/>
            <a:r>
              <a:rPr lang="en-US" sz="3000" dirty="0"/>
              <a:t>Documented field inventory with photos</a:t>
            </a:r>
          </a:p>
          <a:p>
            <a:pPr lvl="1"/>
            <a:r>
              <a:rPr lang="en-US" sz="3000" dirty="0"/>
              <a:t>Created Streetlight Inventory Workbook </a:t>
            </a:r>
          </a:p>
          <a:p>
            <a:r>
              <a:rPr lang="en-US" sz="3200" dirty="0"/>
              <a:t>Created Streetlight Maps </a:t>
            </a:r>
          </a:p>
          <a:p>
            <a:r>
              <a:rPr lang="en-US" sz="3200" dirty="0"/>
              <a:t>Developed an outdoor LED lighting policy</a:t>
            </a:r>
          </a:p>
          <a:p>
            <a:pPr lvl="1"/>
            <a:r>
              <a:rPr lang="en-US" sz="3000" dirty="0"/>
              <a:t>Consulted with dark sky LED outdoor lighting expert</a:t>
            </a:r>
          </a:p>
          <a:p>
            <a:pPr lvl="1"/>
            <a:r>
              <a:rPr lang="en-US" sz="3000" dirty="0"/>
              <a:t>Created specifications for LED </a:t>
            </a:r>
            <a:r>
              <a:rPr lang="en-US" sz="3000" dirty="0" err="1"/>
              <a:t>cobraheads</a:t>
            </a:r>
            <a:r>
              <a:rPr lang="en-US" sz="3000" dirty="0"/>
              <a:t> </a:t>
            </a:r>
          </a:p>
          <a:p>
            <a:endParaRPr lang="en-US" sz="3200" dirty="0"/>
          </a:p>
          <a:p>
            <a:endParaRPr lang="en-US" sz="3200" dirty="0"/>
          </a:p>
        </p:txBody>
      </p:sp>
      <p:pic>
        <p:nvPicPr>
          <p:cNvPr id="5" name="Graphic 4" descr="Checkmark with solid fill">
            <a:extLst>
              <a:ext uri="{FF2B5EF4-FFF2-40B4-BE49-F238E27FC236}">
                <a16:creationId xmlns:a16="http://schemas.microsoft.com/office/drawing/2014/main" id="{8AB2D815-42E2-46FA-9EDF-0485325D02B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557124" y="1171701"/>
            <a:ext cx="641555" cy="641555"/>
          </a:xfrm>
          <a:prstGeom prst="rect">
            <a:avLst/>
          </a:prstGeom>
        </p:spPr>
      </p:pic>
      <p:pic>
        <p:nvPicPr>
          <p:cNvPr id="7" name="Graphic 6" descr="Checkmark with solid fill">
            <a:extLst>
              <a:ext uri="{FF2B5EF4-FFF2-40B4-BE49-F238E27FC236}">
                <a16:creationId xmlns:a16="http://schemas.microsoft.com/office/drawing/2014/main" id="{99507CC6-69E5-4A83-999F-8E9C6DA8DCC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806758" y="1796228"/>
            <a:ext cx="641555" cy="641555"/>
          </a:xfrm>
          <a:prstGeom prst="rect">
            <a:avLst/>
          </a:prstGeom>
        </p:spPr>
      </p:pic>
      <p:pic>
        <p:nvPicPr>
          <p:cNvPr id="8" name="Graphic 7" descr="Checkmark with solid fill">
            <a:extLst>
              <a:ext uri="{FF2B5EF4-FFF2-40B4-BE49-F238E27FC236}">
                <a16:creationId xmlns:a16="http://schemas.microsoft.com/office/drawing/2014/main" id="{98131897-CA01-4804-B816-D12F07826F8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304080" y="2410093"/>
            <a:ext cx="641555" cy="641555"/>
          </a:xfrm>
          <a:prstGeom prst="rect">
            <a:avLst/>
          </a:prstGeom>
        </p:spPr>
      </p:pic>
      <p:pic>
        <p:nvPicPr>
          <p:cNvPr id="12" name="Graphic 11" descr="Checkmark with solid fill">
            <a:extLst>
              <a:ext uri="{FF2B5EF4-FFF2-40B4-BE49-F238E27FC236}">
                <a16:creationId xmlns:a16="http://schemas.microsoft.com/office/drawing/2014/main" id="{D3AF911A-AF91-4FC2-99D2-99E6C6A7BD9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842841" y="2980410"/>
            <a:ext cx="641555" cy="641555"/>
          </a:xfrm>
          <a:prstGeom prst="rect">
            <a:avLst/>
          </a:prstGeom>
        </p:spPr>
      </p:pic>
      <p:pic>
        <p:nvPicPr>
          <p:cNvPr id="15" name="Graphic 14" descr="Checkmark with solid fill">
            <a:extLst>
              <a:ext uri="{FF2B5EF4-FFF2-40B4-BE49-F238E27FC236}">
                <a16:creationId xmlns:a16="http://schemas.microsoft.com/office/drawing/2014/main" id="{55C541E1-7180-4B1A-BA42-24DC3260103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805488" y="3620941"/>
            <a:ext cx="641555" cy="641555"/>
          </a:xfrm>
          <a:prstGeom prst="rect">
            <a:avLst/>
          </a:prstGeom>
        </p:spPr>
      </p:pic>
      <p:pic>
        <p:nvPicPr>
          <p:cNvPr id="9" name="Graphic 8" descr="Checkmark with solid fill">
            <a:extLst>
              <a:ext uri="{FF2B5EF4-FFF2-40B4-BE49-F238E27FC236}">
                <a16:creationId xmlns:a16="http://schemas.microsoft.com/office/drawing/2014/main" id="{1EEC9885-9667-4051-8A60-425ECE7C6CF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20686" y="4631639"/>
            <a:ext cx="641555" cy="641555"/>
          </a:xfrm>
          <a:prstGeom prst="rect">
            <a:avLst/>
          </a:prstGeom>
        </p:spPr>
      </p:pic>
      <p:pic>
        <p:nvPicPr>
          <p:cNvPr id="11" name="Graphic 10" descr="Checkmark with solid fill">
            <a:extLst>
              <a:ext uri="{FF2B5EF4-FFF2-40B4-BE49-F238E27FC236}">
                <a16:creationId xmlns:a16="http://schemas.microsoft.com/office/drawing/2014/main" id="{840BA42A-455C-4E93-A431-BB00D0EA078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885495" y="5249072"/>
            <a:ext cx="641555" cy="641555"/>
          </a:xfrm>
          <a:prstGeom prst="rect">
            <a:avLst/>
          </a:prstGeom>
        </p:spPr>
      </p:pic>
    </p:spTree>
    <p:extLst>
      <p:ext uri="{BB962C8B-B14F-4D97-AF65-F5344CB8AC3E}">
        <p14:creationId xmlns:p14="http://schemas.microsoft.com/office/powerpoint/2010/main" val="1155897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we have accomplished - Audit</a:t>
            </a:r>
          </a:p>
        </p:txBody>
      </p:sp>
      <p:sp>
        <p:nvSpPr>
          <p:cNvPr id="3" name="Content Placeholder 2"/>
          <p:cNvSpPr>
            <a:spLocks noGrp="1"/>
          </p:cNvSpPr>
          <p:nvPr>
            <p:ph idx="1"/>
          </p:nvPr>
        </p:nvSpPr>
        <p:spPr>
          <a:xfrm>
            <a:off x="821128" y="1545918"/>
            <a:ext cx="10073014" cy="3880773"/>
          </a:xfrm>
        </p:spPr>
        <p:txBody>
          <a:bodyPr>
            <a:noAutofit/>
          </a:bodyPr>
          <a:lstStyle/>
          <a:p>
            <a:r>
              <a:rPr lang="en-US" sz="2800" dirty="0"/>
              <a:t>Photographed field inventory – </a:t>
            </a:r>
            <a:r>
              <a:rPr lang="en-US" sz="2800" dirty="0" err="1"/>
              <a:t>Decoratives</a:t>
            </a:r>
            <a:endParaRPr lang="en-US" sz="2800" dirty="0"/>
          </a:p>
        </p:txBody>
      </p:sp>
      <p:pic>
        <p:nvPicPr>
          <p:cNvPr id="10" name="Picture 9" descr="A picture containing sky, outdoor, day&#10;&#10;Description automatically generated">
            <a:extLst>
              <a:ext uri="{FF2B5EF4-FFF2-40B4-BE49-F238E27FC236}">
                <a16:creationId xmlns:a16="http://schemas.microsoft.com/office/drawing/2014/main" id="{23E02377-D212-490D-953E-4B37D4EE6D64}"/>
              </a:ext>
            </a:extLst>
          </p:cNvPr>
          <p:cNvPicPr>
            <a:picLocks noChangeAspect="1"/>
          </p:cNvPicPr>
          <p:nvPr/>
        </p:nvPicPr>
        <p:blipFill>
          <a:blip r:embed="rId3"/>
          <a:stretch>
            <a:fillRect/>
          </a:stretch>
        </p:blipFill>
        <p:spPr>
          <a:xfrm rot="5400000">
            <a:off x="5602913" y="3317781"/>
            <a:ext cx="3944692" cy="2958519"/>
          </a:xfrm>
          <a:prstGeom prst="rect">
            <a:avLst/>
          </a:prstGeom>
        </p:spPr>
      </p:pic>
      <p:pic>
        <p:nvPicPr>
          <p:cNvPr id="13" name="Picture 12" descr="A lamp post with a tree in the background&#10;&#10;Description automatically generated with low confidence">
            <a:extLst>
              <a:ext uri="{FF2B5EF4-FFF2-40B4-BE49-F238E27FC236}">
                <a16:creationId xmlns:a16="http://schemas.microsoft.com/office/drawing/2014/main" id="{6ABB9AEE-0C2D-49C7-9385-0A85BA2EF1A1}"/>
              </a:ext>
            </a:extLst>
          </p:cNvPr>
          <p:cNvPicPr>
            <a:picLocks noChangeAspect="1"/>
          </p:cNvPicPr>
          <p:nvPr/>
        </p:nvPicPr>
        <p:blipFill>
          <a:blip r:embed="rId4"/>
          <a:stretch>
            <a:fillRect/>
          </a:stretch>
        </p:blipFill>
        <p:spPr>
          <a:xfrm>
            <a:off x="3137528" y="2824694"/>
            <a:ext cx="2958520" cy="3944693"/>
          </a:xfrm>
          <a:prstGeom prst="rect">
            <a:avLst/>
          </a:prstGeom>
        </p:spPr>
      </p:pic>
    </p:spTree>
    <p:extLst>
      <p:ext uri="{BB962C8B-B14F-4D97-AF65-F5344CB8AC3E}">
        <p14:creationId xmlns:p14="http://schemas.microsoft.com/office/powerpoint/2010/main" val="3596841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we have accomplished - Audit</a:t>
            </a:r>
          </a:p>
        </p:txBody>
      </p:sp>
      <p:sp>
        <p:nvSpPr>
          <p:cNvPr id="3" name="Content Placeholder 2"/>
          <p:cNvSpPr>
            <a:spLocks noGrp="1"/>
          </p:cNvSpPr>
          <p:nvPr>
            <p:ph idx="1"/>
          </p:nvPr>
        </p:nvSpPr>
        <p:spPr>
          <a:xfrm>
            <a:off x="821128" y="1545918"/>
            <a:ext cx="9587543" cy="3880773"/>
          </a:xfrm>
        </p:spPr>
        <p:txBody>
          <a:bodyPr>
            <a:noAutofit/>
          </a:bodyPr>
          <a:lstStyle/>
          <a:p>
            <a:pPr lvl="1"/>
            <a:r>
              <a:rPr lang="en-US" sz="3000" dirty="0"/>
              <a:t>Photographed CH </a:t>
            </a:r>
            <a:r>
              <a:rPr lang="en-US" sz="3000" dirty="0" err="1"/>
              <a:t>Cobraheads</a:t>
            </a:r>
            <a:endParaRPr lang="en-US" sz="3000" dirty="0"/>
          </a:p>
        </p:txBody>
      </p:sp>
      <p:pic>
        <p:nvPicPr>
          <p:cNvPr id="16" name="Picture 15" descr="A picture containing sky, outdoor, outdoor object, power line&#10;&#10;Description automatically generated">
            <a:extLst>
              <a:ext uri="{FF2B5EF4-FFF2-40B4-BE49-F238E27FC236}">
                <a16:creationId xmlns:a16="http://schemas.microsoft.com/office/drawing/2014/main" id="{9F54F021-359D-4E2A-99AA-D99F5CF13AEB}"/>
              </a:ext>
            </a:extLst>
          </p:cNvPr>
          <p:cNvPicPr>
            <a:picLocks noChangeAspect="1"/>
          </p:cNvPicPr>
          <p:nvPr/>
        </p:nvPicPr>
        <p:blipFill>
          <a:blip r:embed="rId3"/>
          <a:stretch>
            <a:fillRect/>
          </a:stretch>
        </p:blipFill>
        <p:spPr>
          <a:xfrm rot="5400000">
            <a:off x="2174443" y="3265013"/>
            <a:ext cx="3944693" cy="2958520"/>
          </a:xfrm>
          <a:prstGeom prst="rect">
            <a:avLst/>
          </a:prstGeom>
        </p:spPr>
      </p:pic>
      <p:pic>
        <p:nvPicPr>
          <p:cNvPr id="18" name="Picture 17" descr="A picture containing sky, outdoor&#10;&#10;Description automatically generated">
            <a:extLst>
              <a:ext uri="{FF2B5EF4-FFF2-40B4-BE49-F238E27FC236}">
                <a16:creationId xmlns:a16="http://schemas.microsoft.com/office/drawing/2014/main" id="{BA3DE6E5-73BD-4AB8-84DE-7225B2B08EAE}"/>
              </a:ext>
            </a:extLst>
          </p:cNvPr>
          <p:cNvPicPr>
            <a:picLocks noChangeAspect="1"/>
          </p:cNvPicPr>
          <p:nvPr/>
        </p:nvPicPr>
        <p:blipFill>
          <a:blip r:embed="rId4"/>
          <a:stretch>
            <a:fillRect/>
          </a:stretch>
        </p:blipFill>
        <p:spPr>
          <a:xfrm>
            <a:off x="5845493" y="2760772"/>
            <a:ext cx="2958522" cy="3944696"/>
          </a:xfrm>
          <a:prstGeom prst="rect">
            <a:avLst/>
          </a:prstGeom>
        </p:spPr>
      </p:pic>
    </p:spTree>
    <p:extLst>
      <p:ext uri="{BB962C8B-B14F-4D97-AF65-F5344CB8AC3E}">
        <p14:creationId xmlns:p14="http://schemas.microsoft.com/office/powerpoint/2010/main" val="25252839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we have accomplished - Audit</a:t>
            </a:r>
          </a:p>
        </p:txBody>
      </p:sp>
      <p:sp>
        <p:nvSpPr>
          <p:cNvPr id="3" name="Content Placeholder 2"/>
          <p:cNvSpPr>
            <a:spLocks noGrp="1"/>
          </p:cNvSpPr>
          <p:nvPr>
            <p:ph idx="1"/>
          </p:nvPr>
        </p:nvSpPr>
        <p:spPr>
          <a:xfrm>
            <a:off x="821128" y="1545918"/>
            <a:ext cx="9587543" cy="3880773"/>
          </a:xfrm>
        </p:spPr>
        <p:txBody>
          <a:bodyPr>
            <a:noAutofit/>
          </a:bodyPr>
          <a:lstStyle/>
          <a:p>
            <a:pPr lvl="1"/>
            <a:r>
              <a:rPr lang="en-US" sz="3000" dirty="0"/>
              <a:t>Photographed Pole Numbers/Tags</a:t>
            </a:r>
          </a:p>
        </p:txBody>
      </p:sp>
      <p:pic>
        <p:nvPicPr>
          <p:cNvPr id="7" name="Picture 6" descr="A picture containing ground, wooden, board, wood&#10;&#10;Description automatically generated">
            <a:extLst>
              <a:ext uri="{FF2B5EF4-FFF2-40B4-BE49-F238E27FC236}">
                <a16:creationId xmlns:a16="http://schemas.microsoft.com/office/drawing/2014/main" id="{55F212D4-802E-4DE4-BD15-628545041EE0}"/>
              </a:ext>
            </a:extLst>
          </p:cNvPr>
          <p:cNvPicPr>
            <a:picLocks noChangeAspect="1"/>
          </p:cNvPicPr>
          <p:nvPr/>
        </p:nvPicPr>
        <p:blipFill>
          <a:blip r:embed="rId3"/>
          <a:stretch>
            <a:fillRect/>
          </a:stretch>
        </p:blipFill>
        <p:spPr>
          <a:xfrm rot="5400000">
            <a:off x="4077243" y="3218494"/>
            <a:ext cx="3980766" cy="2985574"/>
          </a:xfrm>
          <a:prstGeom prst="rect">
            <a:avLst/>
          </a:prstGeom>
        </p:spPr>
      </p:pic>
      <p:pic>
        <p:nvPicPr>
          <p:cNvPr id="9" name="Picture 8" descr="A picture containing ground, wooden, outdoor, wood&#10;&#10;Description automatically generated">
            <a:extLst>
              <a:ext uri="{FF2B5EF4-FFF2-40B4-BE49-F238E27FC236}">
                <a16:creationId xmlns:a16="http://schemas.microsoft.com/office/drawing/2014/main" id="{4E7CCCA5-1610-40A2-9470-115937C743E8}"/>
              </a:ext>
            </a:extLst>
          </p:cNvPr>
          <p:cNvPicPr>
            <a:picLocks noChangeAspect="1"/>
          </p:cNvPicPr>
          <p:nvPr/>
        </p:nvPicPr>
        <p:blipFill>
          <a:blip r:embed="rId4"/>
          <a:stretch>
            <a:fillRect/>
          </a:stretch>
        </p:blipFill>
        <p:spPr>
          <a:xfrm rot="5400000">
            <a:off x="861327" y="3218493"/>
            <a:ext cx="3980764" cy="2985573"/>
          </a:xfrm>
          <a:prstGeom prst="rect">
            <a:avLst/>
          </a:prstGeom>
        </p:spPr>
      </p:pic>
    </p:spTree>
    <p:extLst>
      <p:ext uri="{BB962C8B-B14F-4D97-AF65-F5344CB8AC3E}">
        <p14:creationId xmlns:p14="http://schemas.microsoft.com/office/powerpoint/2010/main" val="32608159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609600"/>
            <a:ext cx="8968471" cy="1320800"/>
          </a:xfrm>
        </p:spPr>
        <p:txBody>
          <a:bodyPr/>
          <a:lstStyle/>
          <a:p>
            <a:r>
              <a:rPr lang="en-US" dirty="0"/>
              <a:t>What we have accomplished – </a:t>
            </a:r>
            <a:br>
              <a:rPr lang="en-US" dirty="0"/>
            </a:br>
            <a:r>
              <a:rPr lang="en-US" dirty="0"/>
              <a:t>Created Streetlight Inventory Workbook</a:t>
            </a:r>
          </a:p>
        </p:txBody>
      </p:sp>
      <p:pic>
        <p:nvPicPr>
          <p:cNvPr id="5" name="Picture 4">
            <a:extLst>
              <a:ext uri="{FF2B5EF4-FFF2-40B4-BE49-F238E27FC236}">
                <a16:creationId xmlns:a16="http://schemas.microsoft.com/office/drawing/2014/main" id="{579EDD13-BF5E-4E46-8A33-3B35DDECA878}"/>
              </a:ext>
            </a:extLst>
          </p:cNvPr>
          <p:cNvPicPr>
            <a:picLocks noChangeAspect="1"/>
          </p:cNvPicPr>
          <p:nvPr/>
        </p:nvPicPr>
        <p:blipFill>
          <a:blip r:embed="rId3"/>
          <a:stretch>
            <a:fillRect/>
          </a:stretch>
        </p:blipFill>
        <p:spPr>
          <a:xfrm>
            <a:off x="0" y="1986301"/>
            <a:ext cx="12985596" cy="4871699"/>
          </a:xfrm>
          <a:prstGeom prst="rect">
            <a:avLst/>
          </a:prstGeom>
        </p:spPr>
      </p:pic>
    </p:spTree>
    <p:extLst>
      <p:ext uri="{BB962C8B-B14F-4D97-AF65-F5344CB8AC3E}">
        <p14:creationId xmlns:p14="http://schemas.microsoft.com/office/powerpoint/2010/main" val="7184180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Streetlight Inventory Workbook -</a:t>
            </a:r>
            <a:br>
              <a:rPr lang="en-US" dirty="0"/>
            </a:br>
            <a:r>
              <a:rPr lang="en-US" dirty="0"/>
              <a:t>Billing Findings</a:t>
            </a:r>
          </a:p>
        </p:txBody>
      </p:sp>
      <p:sp>
        <p:nvSpPr>
          <p:cNvPr id="3" name="Content Placeholder 2"/>
          <p:cNvSpPr>
            <a:spLocks noGrp="1"/>
          </p:cNvSpPr>
          <p:nvPr>
            <p:ph idx="1"/>
          </p:nvPr>
        </p:nvSpPr>
        <p:spPr>
          <a:xfrm>
            <a:off x="677334" y="1798424"/>
            <a:ext cx="8596668" cy="3840778"/>
          </a:xfrm>
        </p:spPr>
        <p:txBody>
          <a:bodyPr>
            <a:noAutofit/>
          </a:bodyPr>
          <a:lstStyle/>
          <a:p>
            <a:r>
              <a:rPr lang="en-US" sz="3200" dirty="0"/>
              <a:t>18 CH </a:t>
            </a:r>
            <a:r>
              <a:rPr lang="en-US" sz="3200" dirty="0" err="1"/>
              <a:t>Misbillings</a:t>
            </a:r>
            <a:r>
              <a:rPr lang="en-US" sz="3200" dirty="0"/>
              <a:t> – 13 Overbillings </a:t>
            </a:r>
          </a:p>
          <a:p>
            <a:pPr lvl="1"/>
            <a:r>
              <a:rPr lang="en-US" sz="3000" dirty="0"/>
              <a:t>We expect to receive renumerations due to </a:t>
            </a:r>
            <a:r>
              <a:rPr lang="en-US" sz="3000" dirty="0" err="1"/>
              <a:t>misbillings</a:t>
            </a:r>
            <a:endParaRPr lang="en-US" sz="3000" dirty="0"/>
          </a:p>
          <a:p>
            <a:pPr lvl="1"/>
            <a:r>
              <a:rPr lang="en-US" sz="3000" dirty="0"/>
              <a:t>Billing reimbursement can go as far back as 6 years</a:t>
            </a:r>
          </a:p>
          <a:p>
            <a:pPr lvl="1"/>
            <a:r>
              <a:rPr lang="en-US" sz="3000" dirty="0"/>
              <a:t>There are 73 not 74 streetlamps in Gardiner</a:t>
            </a:r>
          </a:p>
          <a:p>
            <a:pPr lvl="1"/>
            <a:endParaRPr lang="en-US" sz="3400" dirty="0"/>
          </a:p>
        </p:txBody>
      </p:sp>
    </p:spTree>
    <p:extLst>
      <p:ext uri="{BB962C8B-B14F-4D97-AF65-F5344CB8AC3E}">
        <p14:creationId xmlns:p14="http://schemas.microsoft.com/office/powerpoint/2010/main" val="31114800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Streetlight Inventory Workbook- Functionality &amp; Lamp Type Findings</a:t>
            </a:r>
          </a:p>
        </p:txBody>
      </p:sp>
      <p:sp>
        <p:nvSpPr>
          <p:cNvPr id="3" name="Content Placeholder 2"/>
          <p:cNvSpPr>
            <a:spLocks noGrp="1"/>
          </p:cNvSpPr>
          <p:nvPr>
            <p:ph idx="1"/>
          </p:nvPr>
        </p:nvSpPr>
        <p:spPr>
          <a:xfrm>
            <a:off x="651314" y="1930400"/>
            <a:ext cx="8596668" cy="3840778"/>
          </a:xfrm>
        </p:spPr>
        <p:txBody>
          <a:bodyPr>
            <a:noAutofit/>
          </a:bodyPr>
          <a:lstStyle/>
          <a:p>
            <a:r>
              <a:rPr lang="en-US" sz="3200" dirty="0"/>
              <a:t>11 inoperative CH </a:t>
            </a:r>
            <a:r>
              <a:rPr lang="en-US" sz="3200" dirty="0" err="1"/>
              <a:t>cobrahead</a:t>
            </a:r>
            <a:r>
              <a:rPr lang="en-US" sz="3200" dirty="0"/>
              <a:t> lamps</a:t>
            </a:r>
          </a:p>
          <a:p>
            <a:r>
              <a:rPr lang="en-US" sz="3200" dirty="0"/>
              <a:t>2 inoperative municipal-owned lamps maintained by CH</a:t>
            </a:r>
          </a:p>
          <a:p>
            <a:r>
              <a:rPr lang="en-US" sz="3200" dirty="0"/>
              <a:t>Since we first began the project, CH has replaced over 50% of cobrahead fixtures with LEDs</a:t>
            </a:r>
          </a:p>
          <a:p>
            <a:endParaRPr lang="en-US" sz="3600" dirty="0"/>
          </a:p>
          <a:p>
            <a:endParaRPr lang="en-US" sz="3600" dirty="0"/>
          </a:p>
          <a:p>
            <a:endParaRPr lang="en-US" sz="3200" dirty="0"/>
          </a:p>
        </p:txBody>
      </p:sp>
    </p:spTree>
    <p:extLst>
      <p:ext uri="{BB962C8B-B14F-4D97-AF65-F5344CB8AC3E}">
        <p14:creationId xmlns:p14="http://schemas.microsoft.com/office/powerpoint/2010/main" val="27638721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801" y="631174"/>
            <a:ext cx="9303007" cy="1320800"/>
          </a:xfrm>
        </p:spPr>
        <p:txBody>
          <a:bodyPr>
            <a:normAutofit fontScale="90000"/>
          </a:bodyPr>
          <a:lstStyle/>
          <a:p>
            <a:r>
              <a:rPr lang="en-US" dirty="0"/>
              <a:t>What we have accomplished </a:t>
            </a:r>
            <a:br>
              <a:rPr lang="en-US" dirty="0"/>
            </a:br>
            <a:r>
              <a:rPr lang="en-US" dirty="0"/>
              <a:t>Created Streetlight Maps Example - Location Map</a:t>
            </a:r>
          </a:p>
        </p:txBody>
      </p:sp>
      <p:pic>
        <p:nvPicPr>
          <p:cNvPr id="10" name="Picture 9" descr="A picture containing diagram&#10;&#10;Description automatically generated">
            <a:extLst>
              <a:ext uri="{FF2B5EF4-FFF2-40B4-BE49-F238E27FC236}">
                <a16:creationId xmlns:a16="http://schemas.microsoft.com/office/drawing/2014/main" id="{BD338109-436C-4983-B450-B1F989A6CC30}"/>
              </a:ext>
            </a:extLst>
          </p:cNvPr>
          <p:cNvPicPr>
            <a:picLocks noChangeAspect="1"/>
          </p:cNvPicPr>
          <p:nvPr/>
        </p:nvPicPr>
        <p:blipFill>
          <a:blip r:embed="rId3"/>
          <a:stretch>
            <a:fillRect/>
          </a:stretch>
        </p:blipFill>
        <p:spPr>
          <a:xfrm>
            <a:off x="1041157" y="1951974"/>
            <a:ext cx="7633101" cy="5883421"/>
          </a:xfrm>
          <a:prstGeom prst="rect">
            <a:avLst/>
          </a:prstGeom>
        </p:spPr>
      </p:pic>
      <p:sp>
        <p:nvSpPr>
          <p:cNvPr id="5" name="TextBox 4">
            <a:extLst>
              <a:ext uri="{FF2B5EF4-FFF2-40B4-BE49-F238E27FC236}">
                <a16:creationId xmlns:a16="http://schemas.microsoft.com/office/drawing/2014/main" id="{FF6D7E53-6011-40A9-8E27-93B0BB5683B7}"/>
              </a:ext>
            </a:extLst>
          </p:cNvPr>
          <p:cNvSpPr txBox="1"/>
          <p:nvPr/>
        </p:nvSpPr>
        <p:spPr>
          <a:xfrm>
            <a:off x="8132575" y="1874378"/>
            <a:ext cx="6378830" cy="3970318"/>
          </a:xfrm>
          <a:prstGeom prst="rect">
            <a:avLst/>
          </a:prstGeom>
          <a:noFill/>
        </p:spPr>
        <p:txBody>
          <a:bodyPr wrap="square">
            <a:spAutoFit/>
          </a:bodyPr>
          <a:lstStyle/>
          <a:p>
            <a:r>
              <a:rPr lang="en-US" sz="3200" dirty="0">
                <a:solidFill>
                  <a:schemeClr val="accent1"/>
                </a:solidFill>
              </a:rPr>
              <a:t>    Other </a:t>
            </a:r>
          </a:p>
          <a:p>
            <a:r>
              <a:rPr lang="en-US" sz="3200" dirty="0">
                <a:solidFill>
                  <a:schemeClr val="accent1"/>
                </a:solidFill>
              </a:rPr>
              <a:t>    ARC- GIS </a:t>
            </a:r>
          </a:p>
          <a:p>
            <a:r>
              <a:rPr lang="en-US" sz="3200" dirty="0">
                <a:solidFill>
                  <a:schemeClr val="accent1"/>
                </a:solidFill>
              </a:rPr>
              <a:t>    Maps</a:t>
            </a:r>
          </a:p>
          <a:p>
            <a:r>
              <a:rPr lang="en-US" sz="3200" dirty="0">
                <a:solidFill>
                  <a:schemeClr val="accent1"/>
                </a:solidFill>
              </a:rPr>
              <a:t>    include:</a:t>
            </a:r>
          </a:p>
          <a:p>
            <a:endParaRPr lang="en-US" sz="3200" dirty="0">
              <a:solidFill>
                <a:schemeClr val="accent1"/>
              </a:solidFill>
            </a:endParaRPr>
          </a:p>
          <a:p>
            <a:r>
              <a:rPr lang="en-US" sz="3200" dirty="0">
                <a:solidFill>
                  <a:schemeClr val="accent1"/>
                </a:solidFill>
              </a:rPr>
              <a:t>    </a:t>
            </a:r>
            <a:r>
              <a:rPr lang="en-US" sz="3000" dirty="0">
                <a:solidFill>
                  <a:schemeClr val="accent1"/>
                </a:solidFill>
              </a:rPr>
              <a:t>Wattage</a:t>
            </a:r>
          </a:p>
          <a:p>
            <a:pPr lvl="1"/>
            <a:r>
              <a:rPr lang="en-US" sz="3000" dirty="0">
                <a:solidFill>
                  <a:schemeClr val="accent1"/>
                </a:solidFill>
              </a:rPr>
              <a:t>Functionality</a:t>
            </a:r>
          </a:p>
          <a:p>
            <a:pPr lvl="1"/>
            <a:r>
              <a:rPr lang="en-US" sz="3000" dirty="0">
                <a:solidFill>
                  <a:schemeClr val="accent1"/>
                </a:solidFill>
              </a:rPr>
              <a:t>Type</a:t>
            </a:r>
          </a:p>
        </p:txBody>
      </p:sp>
    </p:spTree>
    <p:extLst>
      <p:ext uri="{BB962C8B-B14F-4D97-AF65-F5344CB8AC3E}">
        <p14:creationId xmlns:p14="http://schemas.microsoft.com/office/powerpoint/2010/main" val="22390476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609600"/>
            <a:ext cx="9024227" cy="1320800"/>
          </a:xfrm>
        </p:spPr>
        <p:txBody>
          <a:bodyPr/>
          <a:lstStyle/>
          <a:p>
            <a:r>
              <a:rPr lang="en-US" sz="1800" dirty="0"/>
              <a:t>What we have accomplished – </a:t>
            </a:r>
            <a:br>
              <a:rPr lang="en-US" dirty="0"/>
            </a:br>
            <a:r>
              <a:rPr lang="en-US" dirty="0"/>
              <a:t>LED Outdoor Lighting Policy</a:t>
            </a:r>
          </a:p>
        </p:txBody>
      </p:sp>
      <p:sp>
        <p:nvSpPr>
          <p:cNvPr id="3" name="Content Placeholder 2"/>
          <p:cNvSpPr>
            <a:spLocks noGrp="1"/>
          </p:cNvSpPr>
          <p:nvPr>
            <p:ph idx="1"/>
          </p:nvPr>
        </p:nvSpPr>
        <p:spPr>
          <a:xfrm>
            <a:off x="832280" y="1930400"/>
            <a:ext cx="9587543" cy="3880773"/>
          </a:xfrm>
        </p:spPr>
        <p:txBody>
          <a:bodyPr>
            <a:noAutofit/>
          </a:bodyPr>
          <a:lstStyle/>
          <a:p>
            <a:r>
              <a:rPr lang="en-US" sz="3200" dirty="0"/>
              <a:t>Consulted with dark sky outdoor lighting professional familiar with calculating appropriate lumens, wattage, color, appearance, and shielding.</a:t>
            </a:r>
          </a:p>
          <a:p>
            <a:endParaRPr lang="en-US" sz="3200" dirty="0"/>
          </a:p>
          <a:p>
            <a:r>
              <a:rPr lang="en-US" sz="3200" dirty="0"/>
              <a:t>Created LED Streetlight guidelines compliant  with the International Dark Sky Association (IDA)</a:t>
            </a:r>
          </a:p>
          <a:p>
            <a:endParaRPr lang="en-US" sz="3200" dirty="0"/>
          </a:p>
          <a:p>
            <a:endParaRPr lang="en-US" sz="3200" dirty="0"/>
          </a:p>
        </p:txBody>
      </p:sp>
    </p:spTree>
    <p:extLst>
      <p:ext uri="{BB962C8B-B14F-4D97-AF65-F5344CB8AC3E}">
        <p14:creationId xmlns:p14="http://schemas.microsoft.com/office/powerpoint/2010/main" val="34428656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LED Outdoor Lighting Policy</a:t>
            </a:r>
          </a:p>
        </p:txBody>
      </p:sp>
      <p:sp>
        <p:nvSpPr>
          <p:cNvPr id="8" name="TextBox 7">
            <a:extLst>
              <a:ext uri="{FF2B5EF4-FFF2-40B4-BE49-F238E27FC236}">
                <a16:creationId xmlns:a16="http://schemas.microsoft.com/office/drawing/2014/main" id="{5361F92E-EA1D-44D5-8555-1B4A5A3D10F8}"/>
              </a:ext>
            </a:extLst>
          </p:cNvPr>
          <p:cNvSpPr txBox="1"/>
          <p:nvPr/>
        </p:nvSpPr>
        <p:spPr>
          <a:xfrm>
            <a:off x="1335256" y="4066580"/>
            <a:ext cx="8929621" cy="369332"/>
          </a:xfrm>
          <a:prstGeom prst="rect">
            <a:avLst/>
          </a:prstGeom>
          <a:noFill/>
        </p:spPr>
        <p:txBody>
          <a:bodyPr wrap="square">
            <a:spAutoFit/>
          </a:bodyPr>
          <a:lstStyle/>
          <a:p>
            <a:r>
              <a:rPr lang="en-US" b="0" i="0" dirty="0">
                <a:solidFill>
                  <a:srgbClr val="000000"/>
                </a:solidFill>
                <a:effectLst/>
                <a:latin typeface="docs-Calibri"/>
              </a:rPr>
              <a:t> </a:t>
            </a:r>
            <a:endParaRPr lang="en-US" dirty="0"/>
          </a:p>
        </p:txBody>
      </p:sp>
      <p:pic>
        <p:nvPicPr>
          <p:cNvPr id="7" name="Picture 6">
            <a:extLst>
              <a:ext uri="{FF2B5EF4-FFF2-40B4-BE49-F238E27FC236}">
                <a16:creationId xmlns:a16="http://schemas.microsoft.com/office/drawing/2014/main" id="{65567D0D-DF37-4503-8595-9C564F6A86FF}"/>
              </a:ext>
            </a:extLst>
          </p:cNvPr>
          <p:cNvPicPr>
            <a:picLocks noChangeAspect="1"/>
          </p:cNvPicPr>
          <p:nvPr/>
        </p:nvPicPr>
        <p:blipFill>
          <a:blip r:embed="rId3"/>
          <a:stretch>
            <a:fillRect/>
          </a:stretch>
        </p:blipFill>
        <p:spPr>
          <a:xfrm>
            <a:off x="616526" y="1320614"/>
            <a:ext cx="9831734" cy="5151911"/>
          </a:xfrm>
          <a:prstGeom prst="rect">
            <a:avLst/>
          </a:prstGeom>
        </p:spPr>
      </p:pic>
    </p:spTree>
    <p:extLst>
      <p:ext uri="{BB962C8B-B14F-4D97-AF65-F5344CB8AC3E}">
        <p14:creationId xmlns:p14="http://schemas.microsoft.com/office/powerpoint/2010/main" val="22977936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LED Outdoor Lighting Policy</a:t>
            </a:r>
          </a:p>
        </p:txBody>
      </p:sp>
      <p:sp>
        <p:nvSpPr>
          <p:cNvPr id="3" name="Content Placeholder 2"/>
          <p:cNvSpPr>
            <a:spLocks noGrp="1"/>
          </p:cNvSpPr>
          <p:nvPr>
            <p:ph idx="1"/>
          </p:nvPr>
        </p:nvSpPr>
        <p:spPr>
          <a:xfrm>
            <a:off x="677334" y="1616968"/>
            <a:ext cx="9587543" cy="3880773"/>
          </a:xfrm>
        </p:spPr>
        <p:txBody>
          <a:bodyPr>
            <a:noAutofit/>
          </a:bodyPr>
          <a:lstStyle/>
          <a:p>
            <a:r>
              <a:rPr lang="en-US" sz="3200" b="1" dirty="0">
                <a:latin typeface="+mj-lt"/>
              </a:rPr>
              <a:t>Intent of Lighting Policy</a:t>
            </a:r>
          </a:p>
          <a:p>
            <a:pPr marL="0" indent="0">
              <a:buNone/>
            </a:pPr>
            <a:endParaRPr lang="en-US" sz="3200" b="1" dirty="0">
              <a:latin typeface="+mj-lt"/>
            </a:endParaRPr>
          </a:p>
          <a:p>
            <a:pPr>
              <a:buFont typeface="Wingdings" panose="05000000000000000000" pitchFamily="2" charset="2"/>
              <a:buChar char="Ø"/>
            </a:pPr>
            <a:r>
              <a:rPr lang="en-US" sz="3200" dirty="0">
                <a:latin typeface="+mj-lt"/>
              </a:rPr>
              <a:t>Maintain the character of town at night </a:t>
            </a:r>
          </a:p>
          <a:p>
            <a:pPr>
              <a:buFont typeface="Wingdings" panose="05000000000000000000" pitchFamily="2" charset="2"/>
              <a:buChar char="Ø"/>
            </a:pPr>
            <a:r>
              <a:rPr lang="en-US" sz="3200" dirty="0">
                <a:latin typeface="+mj-lt"/>
              </a:rPr>
              <a:t>Provide consistency of fixture types used</a:t>
            </a:r>
          </a:p>
          <a:p>
            <a:pPr>
              <a:buFont typeface="Wingdings" panose="05000000000000000000" pitchFamily="2" charset="2"/>
              <a:buChar char="Ø"/>
            </a:pPr>
            <a:r>
              <a:rPr lang="en-US" sz="3200" dirty="0">
                <a:latin typeface="+mj-lt"/>
              </a:rPr>
              <a:t>Avoid over lighting, wasted energy and light pollution</a:t>
            </a:r>
          </a:p>
          <a:p>
            <a:pPr marL="0" indent="0">
              <a:buNone/>
            </a:pPr>
            <a:endParaRPr lang="en-US" sz="3200" dirty="0">
              <a:latin typeface="+mj-lt"/>
            </a:endParaRPr>
          </a:p>
          <a:p>
            <a:pPr marL="0" indent="0">
              <a:buNone/>
            </a:pPr>
            <a:endParaRPr lang="en-US" sz="3200" dirty="0">
              <a:latin typeface="+mj-lt"/>
            </a:endParaRPr>
          </a:p>
          <a:p>
            <a:endParaRPr lang="en-US" sz="3200" dirty="0"/>
          </a:p>
          <a:p>
            <a:endParaRPr lang="en-US" sz="3200" dirty="0"/>
          </a:p>
        </p:txBody>
      </p:sp>
      <p:sp>
        <p:nvSpPr>
          <p:cNvPr id="8" name="TextBox 7">
            <a:extLst>
              <a:ext uri="{FF2B5EF4-FFF2-40B4-BE49-F238E27FC236}">
                <a16:creationId xmlns:a16="http://schemas.microsoft.com/office/drawing/2014/main" id="{5361F92E-EA1D-44D5-8555-1B4A5A3D10F8}"/>
              </a:ext>
            </a:extLst>
          </p:cNvPr>
          <p:cNvSpPr txBox="1"/>
          <p:nvPr/>
        </p:nvSpPr>
        <p:spPr>
          <a:xfrm>
            <a:off x="1335256" y="4066580"/>
            <a:ext cx="8929621" cy="369332"/>
          </a:xfrm>
          <a:prstGeom prst="rect">
            <a:avLst/>
          </a:prstGeom>
          <a:noFill/>
        </p:spPr>
        <p:txBody>
          <a:bodyPr wrap="square">
            <a:spAutoFit/>
          </a:bodyPr>
          <a:lstStyle/>
          <a:p>
            <a:r>
              <a:rPr lang="en-US" b="0" i="0" dirty="0">
                <a:solidFill>
                  <a:srgbClr val="000000"/>
                </a:solidFill>
                <a:effectLst/>
                <a:latin typeface="docs-Calibri"/>
              </a:rPr>
              <a:t> </a:t>
            </a:r>
            <a:endParaRPr lang="en-US" dirty="0"/>
          </a:p>
        </p:txBody>
      </p:sp>
    </p:spTree>
    <p:extLst>
      <p:ext uri="{BB962C8B-B14F-4D97-AF65-F5344CB8AC3E}">
        <p14:creationId xmlns:p14="http://schemas.microsoft.com/office/powerpoint/2010/main" val="699455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LED Outdoor Lighting Policy</a:t>
            </a:r>
          </a:p>
        </p:txBody>
      </p:sp>
      <p:sp>
        <p:nvSpPr>
          <p:cNvPr id="3" name="Content Placeholder 2"/>
          <p:cNvSpPr>
            <a:spLocks noGrp="1"/>
          </p:cNvSpPr>
          <p:nvPr>
            <p:ph idx="1"/>
          </p:nvPr>
        </p:nvSpPr>
        <p:spPr>
          <a:xfrm>
            <a:off x="677334" y="1616968"/>
            <a:ext cx="9587543" cy="3880773"/>
          </a:xfrm>
        </p:spPr>
        <p:txBody>
          <a:bodyPr>
            <a:noAutofit/>
          </a:bodyPr>
          <a:lstStyle/>
          <a:p>
            <a:r>
              <a:rPr lang="en-US" sz="3200" b="1" dirty="0">
                <a:latin typeface="+mj-lt"/>
              </a:rPr>
              <a:t>Technical Requirements</a:t>
            </a:r>
          </a:p>
          <a:p>
            <a:pPr marL="0" indent="0">
              <a:buNone/>
            </a:pPr>
            <a:endParaRPr lang="en-US" sz="3200" b="1" dirty="0">
              <a:latin typeface="+mj-lt"/>
            </a:endParaRPr>
          </a:p>
          <a:p>
            <a:pPr>
              <a:buFont typeface="Wingdings" panose="05000000000000000000" pitchFamily="2" charset="2"/>
              <a:buChar char="Ø"/>
            </a:pPr>
            <a:r>
              <a:rPr lang="en-US" sz="3200" dirty="0">
                <a:latin typeface="+mj-lt"/>
              </a:rPr>
              <a:t>LED only</a:t>
            </a:r>
          </a:p>
          <a:p>
            <a:pPr>
              <a:buFont typeface="Wingdings" panose="05000000000000000000" pitchFamily="2" charset="2"/>
              <a:buChar char="Ø"/>
            </a:pPr>
            <a:r>
              <a:rPr lang="en-US" sz="3200" dirty="0">
                <a:latin typeface="+mj-lt"/>
              </a:rPr>
              <a:t>Full Cutoff / No up-light</a:t>
            </a:r>
          </a:p>
          <a:p>
            <a:pPr>
              <a:buFont typeface="Wingdings" panose="05000000000000000000" pitchFamily="2" charset="2"/>
              <a:buChar char="Ø"/>
            </a:pPr>
            <a:r>
              <a:rPr lang="en-US" sz="3200" dirty="0">
                <a:latin typeface="+mj-lt"/>
              </a:rPr>
              <a:t>3000K warm light color</a:t>
            </a:r>
          </a:p>
          <a:p>
            <a:pPr>
              <a:buFont typeface="Wingdings" panose="05000000000000000000" pitchFamily="2" charset="2"/>
              <a:buChar char="Ø"/>
            </a:pPr>
            <a:r>
              <a:rPr lang="en-US" sz="3200" dirty="0">
                <a:latin typeface="+mj-lt"/>
              </a:rPr>
              <a:t>Long Life (10 years until L70/end of life) </a:t>
            </a:r>
          </a:p>
          <a:p>
            <a:pPr>
              <a:buFont typeface="Wingdings" panose="05000000000000000000" pitchFamily="2" charset="2"/>
              <a:buChar char="Ø"/>
            </a:pPr>
            <a:r>
              <a:rPr lang="en-US" sz="3200" dirty="0">
                <a:latin typeface="+mj-lt"/>
              </a:rPr>
              <a:t>Back-light shield option</a:t>
            </a:r>
          </a:p>
          <a:p>
            <a:pPr>
              <a:buFont typeface="Wingdings" panose="05000000000000000000" pitchFamily="2" charset="2"/>
              <a:buChar char="Ø"/>
            </a:pPr>
            <a:endParaRPr lang="en-US" sz="3200" dirty="0">
              <a:latin typeface="+mj-lt"/>
            </a:endParaRPr>
          </a:p>
          <a:p>
            <a:pPr marL="0" indent="0">
              <a:buNone/>
            </a:pPr>
            <a:endParaRPr lang="en-US" sz="3200" dirty="0">
              <a:latin typeface="+mj-lt"/>
            </a:endParaRPr>
          </a:p>
          <a:p>
            <a:endParaRPr lang="en-US" sz="3200" dirty="0"/>
          </a:p>
          <a:p>
            <a:endParaRPr lang="en-US" sz="3200" dirty="0"/>
          </a:p>
        </p:txBody>
      </p:sp>
      <p:sp>
        <p:nvSpPr>
          <p:cNvPr id="8" name="TextBox 7">
            <a:extLst>
              <a:ext uri="{FF2B5EF4-FFF2-40B4-BE49-F238E27FC236}">
                <a16:creationId xmlns:a16="http://schemas.microsoft.com/office/drawing/2014/main" id="{5361F92E-EA1D-44D5-8555-1B4A5A3D10F8}"/>
              </a:ext>
            </a:extLst>
          </p:cNvPr>
          <p:cNvSpPr txBox="1"/>
          <p:nvPr/>
        </p:nvSpPr>
        <p:spPr>
          <a:xfrm>
            <a:off x="1335256" y="4066580"/>
            <a:ext cx="8929621" cy="369332"/>
          </a:xfrm>
          <a:prstGeom prst="rect">
            <a:avLst/>
          </a:prstGeom>
          <a:noFill/>
        </p:spPr>
        <p:txBody>
          <a:bodyPr wrap="square">
            <a:spAutoFit/>
          </a:bodyPr>
          <a:lstStyle/>
          <a:p>
            <a:r>
              <a:rPr lang="en-US" b="0" i="0" dirty="0">
                <a:solidFill>
                  <a:srgbClr val="000000"/>
                </a:solidFill>
                <a:effectLst/>
                <a:latin typeface="docs-Calibri"/>
              </a:rPr>
              <a:t> </a:t>
            </a:r>
            <a:endParaRPr lang="en-US" dirty="0"/>
          </a:p>
        </p:txBody>
      </p:sp>
    </p:spTree>
    <p:extLst>
      <p:ext uri="{BB962C8B-B14F-4D97-AF65-F5344CB8AC3E}">
        <p14:creationId xmlns:p14="http://schemas.microsoft.com/office/powerpoint/2010/main" val="29707537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9200140" cy="1320800"/>
          </a:xfrm>
        </p:spPr>
        <p:txBody>
          <a:bodyPr/>
          <a:lstStyle/>
          <a:p>
            <a:r>
              <a:rPr lang="en-US" dirty="0"/>
              <a:t>LED Outdoor Lighting Policy </a:t>
            </a:r>
            <a:br>
              <a:rPr lang="en-US" dirty="0"/>
            </a:br>
            <a:endParaRPr lang="en-US" dirty="0"/>
          </a:p>
        </p:txBody>
      </p:sp>
      <p:sp>
        <p:nvSpPr>
          <p:cNvPr id="8" name="TextBox 7">
            <a:extLst>
              <a:ext uri="{FF2B5EF4-FFF2-40B4-BE49-F238E27FC236}">
                <a16:creationId xmlns:a16="http://schemas.microsoft.com/office/drawing/2014/main" id="{5E7F9B1B-4E0B-47AE-AEFF-5C5ADF62F0D7}"/>
              </a:ext>
            </a:extLst>
          </p:cNvPr>
          <p:cNvSpPr txBox="1"/>
          <p:nvPr/>
        </p:nvSpPr>
        <p:spPr>
          <a:xfrm>
            <a:off x="7916261" y="2439850"/>
            <a:ext cx="2500746" cy="1477328"/>
          </a:xfrm>
          <a:prstGeom prst="rect">
            <a:avLst/>
          </a:prstGeom>
          <a:noFill/>
        </p:spPr>
        <p:txBody>
          <a:bodyPr wrap="square" rtlCol="0">
            <a:spAutoFit/>
          </a:bodyPr>
          <a:lstStyle/>
          <a:p>
            <a:r>
              <a:rPr lang="en-US" dirty="0"/>
              <a:t>         = 3,900lm</a:t>
            </a:r>
          </a:p>
          <a:p>
            <a:r>
              <a:rPr lang="en-US" dirty="0"/>
              <a:t> </a:t>
            </a:r>
          </a:p>
          <a:p>
            <a:r>
              <a:rPr lang="en-US" dirty="0"/>
              <a:t>         = 2,900lm</a:t>
            </a:r>
          </a:p>
          <a:p>
            <a:endParaRPr lang="en-US" dirty="0"/>
          </a:p>
          <a:p>
            <a:r>
              <a:rPr lang="en-US" dirty="0"/>
              <a:t>         = 7,800lm </a:t>
            </a:r>
          </a:p>
        </p:txBody>
      </p:sp>
      <p:sp>
        <p:nvSpPr>
          <p:cNvPr id="11" name="Rectangle 10">
            <a:extLst>
              <a:ext uri="{FF2B5EF4-FFF2-40B4-BE49-F238E27FC236}">
                <a16:creationId xmlns:a16="http://schemas.microsoft.com/office/drawing/2014/main" id="{8F5447CF-D52E-4464-B13B-F9CF9F316384}"/>
              </a:ext>
            </a:extLst>
          </p:cNvPr>
          <p:cNvSpPr/>
          <p:nvPr/>
        </p:nvSpPr>
        <p:spPr>
          <a:xfrm>
            <a:off x="7860843" y="2592250"/>
            <a:ext cx="678872" cy="110836"/>
          </a:xfrm>
          <a:prstGeom prst="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BF39AA4-AC84-422E-965B-8D4EE47E4F19}"/>
              </a:ext>
            </a:extLst>
          </p:cNvPr>
          <p:cNvSpPr/>
          <p:nvPr/>
        </p:nvSpPr>
        <p:spPr>
          <a:xfrm>
            <a:off x="7860843" y="3139505"/>
            <a:ext cx="678872" cy="110836"/>
          </a:xfrm>
          <a:prstGeom prst="rect">
            <a:avLst/>
          </a:prstGeom>
          <a:solidFill>
            <a:srgbClr val="F375EA"/>
          </a:solidFill>
          <a:ln>
            <a:solidFill>
              <a:srgbClr val="A11F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E83551D9-5930-499A-AFCE-29F99DEFD45C}"/>
              </a:ext>
            </a:extLst>
          </p:cNvPr>
          <p:cNvSpPr/>
          <p:nvPr/>
        </p:nvSpPr>
        <p:spPr>
          <a:xfrm>
            <a:off x="7860843" y="3686758"/>
            <a:ext cx="678872" cy="110836"/>
          </a:xfrm>
          <a:prstGeom prst="rect">
            <a:avLst/>
          </a:prstGeom>
          <a:solidFill>
            <a:srgbClr val="FFFF00"/>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DC6E8FD-17DC-43AF-9764-39A31A1F1780}"/>
              </a:ext>
            </a:extLst>
          </p:cNvPr>
          <p:cNvPicPr>
            <a:picLocks noChangeAspect="1"/>
          </p:cNvPicPr>
          <p:nvPr/>
        </p:nvPicPr>
        <p:blipFill rotWithShape="1">
          <a:blip r:embed="rId3"/>
          <a:srcRect l="17135" t="20430" r="20334" b="9946"/>
          <a:stretch/>
        </p:blipFill>
        <p:spPr>
          <a:xfrm>
            <a:off x="768445" y="1465680"/>
            <a:ext cx="6876764" cy="4368049"/>
          </a:xfrm>
          <a:prstGeom prst="rect">
            <a:avLst/>
          </a:prstGeom>
        </p:spPr>
      </p:pic>
      <p:sp>
        <p:nvSpPr>
          <p:cNvPr id="3" name="Rectangle 2">
            <a:extLst>
              <a:ext uri="{FF2B5EF4-FFF2-40B4-BE49-F238E27FC236}">
                <a16:creationId xmlns:a16="http://schemas.microsoft.com/office/drawing/2014/main" id="{0A938CCA-4468-4DAA-BC84-836CAC368785}"/>
              </a:ext>
            </a:extLst>
          </p:cNvPr>
          <p:cNvSpPr/>
          <p:nvPr/>
        </p:nvSpPr>
        <p:spPr>
          <a:xfrm>
            <a:off x="3702870" y="1803509"/>
            <a:ext cx="96982" cy="69272"/>
          </a:xfrm>
          <a:prstGeom prst="rect">
            <a:avLst/>
          </a:prstGeom>
          <a:solidFill>
            <a:srgbClr val="FFFF00"/>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21667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9200140" cy="1320800"/>
          </a:xfrm>
        </p:spPr>
        <p:txBody>
          <a:bodyPr/>
          <a:lstStyle/>
          <a:p>
            <a:r>
              <a:rPr lang="en-US" dirty="0"/>
              <a:t>LED Outdoor Lighting Policy </a:t>
            </a:r>
            <a:br>
              <a:rPr lang="en-US" dirty="0"/>
            </a:br>
            <a:endParaRPr lang="en-US" dirty="0"/>
          </a:p>
        </p:txBody>
      </p:sp>
      <p:pic>
        <p:nvPicPr>
          <p:cNvPr id="4" name="Picture 3">
            <a:extLst>
              <a:ext uri="{FF2B5EF4-FFF2-40B4-BE49-F238E27FC236}">
                <a16:creationId xmlns:a16="http://schemas.microsoft.com/office/drawing/2014/main" id="{731F7916-E680-4993-9D18-48C5B1C5654A}"/>
              </a:ext>
            </a:extLst>
          </p:cNvPr>
          <p:cNvPicPr>
            <a:picLocks noChangeAspect="1"/>
          </p:cNvPicPr>
          <p:nvPr/>
        </p:nvPicPr>
        <p:blipFill rotWithShape="1">
          <a:blip r:embed="rId3"/>
          <a:srcRect l="2949" t="8586" r="12181" b="15454"/>
          <a:stretch/>
        </p:blipFill>
        <p:spPr>
          <a:xfrm>
            <a:off x="796636" y="1929237"/>
            <a:ext cx="6740237" cy="4021290"/>
          </a:xfrm>
          <a:prstGeom prst="rect">
            <a:avLst/>
          </a:prstGeom>
        </p:spPr>
      </p:pic>
      <p:sp>
        <p:nvSpPr>
          <p:cNvPr id="5" name="TextBox 4">
            <a:extLst>
              <a:ext uri="{FF2B5EF4-FFF2-40B4-BE49-F238E27FC236}">
                <a16:creationId xmlns:a16="http://schemas.microsoft.com/office/drawing/2014/main" id="{48269E3E-00D8-4334-ACCC-48F5234E03F3}"/>
              </a:ext>
            </a:extLst>
          </p:cNvPr>
          <p:cNvSpPr txBox="1"/>
          <p:nvPr/>
        </p:nvSpPr>
        <p:spPr>
          <a:xfrm>
            <a:off x="7606144" y="1849581"/>
            <a:ext cx="2556165" cy="2862322"/>
          </a:xfrm>
          <a:prstGeom prst="rect">
            <a:avLst/>
          </a:prstGeom>
          <a:noFill/>
        </p:spPr>
        <p:txBody>
          <a:bodyPr wrap="square" rtlCol="0">
            <a:spAutoFit/>
          </a:bodyPr>
          <a:lstStyle/>
          <a:p>
            <a:pPr marL="285750" indent="-285750">
              <a:buFont typeface="Arial" panose="020B0604020202020204" pitchFamily="34" charset="0"/>
              <a:buChar char="•"/>
            </a:pPr>
            <a:r>
              <a:rPr lang="en-US" dirty="0"/>
              <a:t>Side Streets </a:t>
            </a:r>
          </a:p>
          <a:p>
            <a:endParaRPr lang="en-US" dirty="0"/>
          </a:p>
          <a:p>
            <a:pPr marL="285750" indent="-285750">
              <a:buFont typeface="Arial" panose="020B0604020202020204" pitchFamily="34" charset="0"/>
              <a:buChar char="•"/>
            </a:pPr>
            <a:r>
              <a:rPr lang="en-US" dirty="0"/>
              <a:t>Low Speed / Low Traffic </a:t>
            </a:r>
          </a:p>
          <a:p>
            <a:endParaRPr lang="en-US" dirty="0"/>
          </a:p>
          <a:p>
            <a:pPr marL="285750" indent="-285750">
              <a:buFont typeface="Arial" panose="020B0604020202020204" pitchFamily="34" charset="0"/>
              <a:buChar char="•"/>
            </a:pPr>
            <a:r>
              <a:rPr lang="en-US" dirty="0"/>
              <a:t>Medium Mounting Height</a:t>
            </a:r>
          </a:p>
          <a:p>
            <a:endParaRPr lang="en-US" dirty="0"/>
          </a:p>
          <a:p>
            <a:r>
              <a:rPr lang="en-US" dirty="0"/>
              <a:t>    3,900lm / 31W</a:t>
            </a:r>
          </a:p>
          <a:p>
            <a:endParaRPr lang="en-US" dirty="0"/>
          </a:p>
        </p:txBody>
      </p:sp>
      <p:sp>
        <p:nvSpPr>
          <p:cNvPr id="6" name="Rectangle 5">
            <a:extLst>
              <a:ext uri="{FF2B5EF4-FFF2-40B4-BE49-F238E27FC236}">
                <a16:creationId xmlns:a16="http://schemas.microsoft.com/office/drawing/2014/main" id="{D2164CF1-74F0-4FE2-9D58-5723FC34F5F4}"/>
              </a:ext>
            </a:extLst>
          </p:cNvPr>
          <p:cNvSpPr/>
          <p:nvPr/>
        </p:nvSpPr>
        <p:spPr>
          <a:xfrm>
            <a:off x="9587345" y="4184072"/>
            <a:ext cx="678872" cy="110836"/>
          </a:xfrm>
          <a:prstGeom prst="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628499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9200140" cy="1320800"/>
          </a:xfrm>
        </p:spPr>
        <p:txBody>
          <a:bodyPr/>
          <a:lstStyle/>
          <a:p>
            <a:r>
              <a:rPr lang="en-US" dirty="0"/>
              <a:t>LED Outdoor Lighting Policy </a:t>
            </a:r>
            <a:br>
              <a:rPr lang="en-US" dirty="0"/>
            </a:br>
            <a:endParaRPr lang="en-US" dirty="0"/>
          </a:p>
        </p:txBody>
      </p:sp>
      <p:sp>
        <p:nvSpPr>
          <p:cNvPr id="5" name="TextBox 4">
            <a:extLst>
              <a:ext uri="{FF2B5EF4-FFF2-40B4-BE49-F238E27FC236}">
                <a16:creationId xmlns:a16="http://schemas.microsoft.com/office/drawing/2014/main" id="{48269E3E-00D8-4334-ACCC-48F5234E03F3}"/>
              </a:ext>
            </a:extLst>
          </p:cNvPr>
          <p:cNvSpPr txBox="1"/>
          <p:nvPr/>
        </p:nvSpPr>
        <p:spPr>
          <a:xfrm>
            <a:off x="7606144" y="1849581"/>
            <a:ext cx="2556165" cy="2862322"/>
          </a:xfrm>
          <a:prstGeom prst="rect">
            <a:avLst/>
          </a:prstGeom>
          <a:noFill/>
        </p:spPr>
        <p:txBody>
          <a:bodyPr wrap="square" rtlCol="0">
            <a:spAutoFit/>
          </a:bodyPr>
          <a:lstStyle/>
          <a:p>
            <a:pPr marL="285750" indent="-285750">
              <a:buFont typeface="Arial" panose="020B0604020202020204" pitchFamily="34" charset="0"/>
              <a:buChar char="•"/>
            </a:pPr>
            <a:r>
              <a:rPr lang="en-US" dirty="0"/>
              <a:t>Side Streets </a:t>
            </a:r>
          </a:p>
          <a:p>
            <a:endParaRPr lang="en-US" dirty="0"/>
          </a:p>
          <a:p>
            <a:pPr marL="285750" indent="-285750">
              <a:buFont typeface="Arial" panose="020B0604020202020204" pitchFamily="34" charset="0"/>
              <a:buChar char="•"/>
            </a:pPr>
            <a:r>
              <a:rPr lang="en-US" dirty="0"/>
              <a:t>Low Speed / Low Traffic </a:t>
            </a:r>
          </a:p>
          <a:p>
            <a:endParaRPr lang="en-US" dirty="0"/>
          </a:p>
          <a:p>
            <a:pPr marL="285750" indent="-285750">
              <a:buFont typeface="Arial" panose="020B0604020202020204" pitchFamily="34" charset="0"/>
              <a:buChar char="•"/>
            </a:pPr>
            <a:r>
              <a:rPr lang="en-US" dirty="0"/>
              <a:t>Low Mounting Height</a:t>
            </a:r>
          </a:p>
          <a:p>
            <a:endParaRPr lang="en-US" dirty="0"/>
          </a:p>
          <a:p>
            <a:r>
              <a:rPr lang="en-US" dirty="0"/>
              <a:t>    2,900lm / 22W</a:t>
            </a:r>
          </a:p>
          <a:p>
            <a:endParaRPr lang="en-US" dirty="0"/>
          </a:p>
        </p:txBody>
      </p:sp>
      <p:sp>
        <p:nvSpPr>
          <p:cNvPr id="7" name="Rectangle 6">
            <a:extLst>
              <a:ext uri="{FF2B5EF4-FFF2-40B4-BE49-F238E27FC236}">
                <a16:creationId xmlns:a16="http://schemas.microsoft.com/office/drawing/2014/main" id="{10DE57D7-A1A7-4F64-B683-AD948559F916}"/>
              </a:ext>
            </a:extLst>
          </p:cNvPr>
          <p:cNvSpPr/>
          <p:nvPr/>
        </p:nvSpPr>
        <p:spPr>
          <a:xfrm>
            <a:off x="9608127" y="4170219"/>
            <a:ext cx="678872" cy="110836"/>
          </a:xfrm>
          <a:prstGeom prst="rect">
            <a:avLst/>
          </a:prstGeom>
          <a:solidFill>
            <a:srgbClr val="F375EA"/>
          </a:solidFill>
          <a:ln>
            <a:solidFill>
              <a:srgbClr val="A11F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49384EA1-70B8-4D21-8F1B-84DA651419B3}"/>
              </a:ext>
            </a:extLst>
          </p:cNvPr>
          <p:cNvPicPr>
            <a:picLocks noChangeAspect="1"/>
          </p:cNvPicPr>
          <p:nvPr/>
        </p:nvPicPr>
        <p:blipFill rotWithShape="1">
          <a:blip r:embed="rId3"/>
          <a:srcRect t="16815" b="4340"/>
          <a:stretch/>
        </p:blipFill>
        <p:spPr>
          <a:xfrm>
            <a:off x="784860" y="1960417"/>
            <a:ext cx="6762774" cy="3962401"/>
          </a:xfrm>
          <a:prstGeom prst="rect">
            <a:avLst/>
          </a:prstGeom>
        </p:spPr>
      </p:pic>
    </p:spTree>
    <p:extLst>
      <p:ext uri="{BB962C8B-B14F-4D97-AF65-F5344CB8AC3E}">
        <p14:creationId xmlns:p14="http://schemas.microsoft.com/office/powerpoint/2010/main" val="26100103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9200140" cy="1320800"/>
          </a:xfrm>
        </p:spPr>
        <p:txBody>
          <a:bodyPr/>
          <a:lstStyle/>
          <a:p>
            <a:r>
              <a:rPr lang="en-US" dirty="0"/>
              <a:t>LED Outdoor Lighting Policy </a:t>
            </a:r>
            <a:br>
              <a:rPr lang="en-US" dirty="0"/>
            </a:br>
            <a:endParaRPr lang="en-US" dirty="0"/>
          </a:p>
        </p:txBody>
      </p:sp>
      <p:sp>
        <p:nvSpPr>
          <p:cNvPr id="5" name="TextBox 4">
            <a:extLst>
              <a:ext uri="{FF2B5EF4-FFF2-40B4-BE49-F238E27FC236}">
                <a16:creationId xmlns:a16="http://schemas.microsoft.com/office/drawing/2014/main" id="{48269E3E-00D8-4334-ACCC-48F5234E03F3}"/>
              </a:ext>
            </a:extLst>
          </p:cNvPr>
          <p:cNvSpPr txBox="1"/>
          <p:nvPr/>
        </p:nvSpPr>
        <p:spPr>
          <a:xfrm>
            <a:off x="7606144" y="1849581"/>
            <a:ext cx="2556165" cy="2862322"/>
          </a:xfrm>
          <a:prstGeom prst="rect">
            <a:avLst/>
          </a:prstGeom>
          <a:noFill/>
        </p:spPr>
        <p:txBody>
          <a:bodyPr wrap="square" rtlCol="0">
            <a:spAutoFit/>
          </a:bodyPr>
          <a:lstStyle/>
          <a:p>
            <a:pPr marL="285750" indent="-285750">
              <a:buFont typeface="Arial" panose="020B0604020202020204" pitchFamily="34" charset="0"/>
              <a:buChar char="•"/>
            </a:pPr>
            <a:r>
              <a:rPr lang="en-US" dirty="0"/>
              <a:t>Main Street </a:t>
            </a:r>
          </a:p>
          <a:p>
            <a:endParaRPr lang="en-US" dirty="0"/>
          </a:p>
          <a:p>
            <a:pPr marL="285750" indent="-285750">
              <a:buFont typeface="Arial" panose="020B0604020202020204" pitchFamily="34" charset="0"/>
              <a:buChar char="•"/>
            </a:pPr>
            <a:r>
              <a:rPr lang="en-US" dirty="0"/>
              <a:t>Medium Speed / High Traffic </a:t>
            </a:r>
          </a:p>
          <a:p>
            <a:endParaRPr lang="en-US" dirty="0"/>
          </a:p>
          <a:p>
            <a:pPr marL="285750" indent="-285750">
              <a:buFont typeface="Arial" panose="020B0604020202020204" pitchFamily="34" charset="0"/>
              <a:buChar char="•"/>
            </a:pPr>
            <a:r>
              <a:rPr lang="en-US" dirty="0"/>
              <a:t>High Mounting Height</a:t>
            </a:r>
          </a:p>
          <a:p>
            <a:endParaRPr lang="en-US" dirty="0"/>
          </a:p>
          <a:p>
            <a:r>
              <a:rPr lang="en-US" dirty="0"/>
              <a:t>    7,800lm / 71W</a:t>
            </a:r>
          </a:p>
          <a:p>
            <a:endParaRPr lang="en-US" dirty="0"/>
          </a:p>
        </p:txBody>
      </p:sp>
      <p:pic>
        <p:nvPicPr>
          <p:cNvPr id="7" name="Picture 6">
            <a:extLst>
              <a:ext uri="{FF2B5EF4-FFF2-40B4-BE49-F238E27FC236}">
                <a16:creationId xmlns:a16="http://schemas.microsoft.com/office/drawing/2014/main" id="{5D93EADC-79D0-4FD6-BB62-2796D9C7226E}"/>
              </a:ext>
            </a:extLst>
          </p:cNvPr>
          <p:cNvPicPr>
            <a:picLocks noChangeAspect="1"/>
          </p:cNvPicPr>
          <p:nvPr/>
        </p:nvPicPr>
        <p:blipFill rotWithShape="1">
          <a:blip r:embed="rId3"/>
          <a:srcRect l="3478" t="12581" r="22637" b="11657"/>
          <a:stretch/>
        </p:blipFill>
        <p:spPr>
          <a:xfrm>
            <a:off x="762000" y="1870365"/>
            <a:ext cx="6726381" cy="3948544"/>
          </a:xfrm>
          <a:prstGeom prst="rect">
            <a:avLst/>
          </a:prstGeom>
        </p:spPr>
      </p:pic>
      <p:sp>
        <p:nvSpPr>
          <p:cNvPr id="8" name="Rectangle 7">
            <a:extLst>
              <a:ext uri="{FF2B5EF4-FFF2-40B4-BE49-F238E27FC236}">
                <a16:creationId xmlns:a16="http://schemas.microsoft.com/office/drawing/2014/main" id="{0646D77D-956C-4794-9FC8-42607EB512F4}"/>
              </a:ext>
            </a:extLst>
          </p:cNvPr>
          <p:cNvSpPr/>
          <p:nvPr/>
        </p:nvSpPr>
        <p:spPr>
          <a:xfrm>
            <a:off x="9587345" y="4184072"/>
            <a:ext cx="678872" cy="110836"/>
          </a:xfrm>
          <a:prstGeom prst="rect">
            <a:avLst/>
          </a:prstGeom>
          <a:solidFill>
            <a:srgbClr val="FFFF00"/>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69695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4" name="Title 3">
            <a:extLst>
              <a:ext uri="{FF2B5EF4-FFF2-40B4-BE49-F238E27FC236}">
                <a16:creationId xmlns:a16="http://schemas.microsoft.com/office/drawing/2014/main" id="{C6906502-795E-4720-BB70-6A46B4FD8F28}"/>
              </a:ext>
            </a:extLst>
          </p:cNvPr>
          <p:cNvSpPr>
            <a:spLocks noGrp="1"/>
          </p:cNvSpPr>
          <p:nvPr>
            <p:ph type="title"/>
          </p:nvPr>
        </p:nvSpPr>
        <p:spPr>
          <a:xfrm>
            <a:off x="543518" y="620751"/>
            <a:ext cx="10055655" cy="1320800"/>
          </a:xfrm>
        </p:spPr>
        <p:txBody>
          <a:bodyPr/>
          <a:lstStyle/>
          <a:p>
            <a:r>
              <a:rPr lang="en-US" dirty="0"/>
              <a:t>LED Outdoor Lighting Policy </a:t>
            </a:r>
            <a:br>
              <a:rPr lang="en-US" dirty="0"/>
            </a:br>
            <a:r>
              <a:rPr lang="en-US" dirty="0"/>
              <a:t>Streetlight Specifications</a:t>
            </a:r>
          </a:p>
        </p:txBody>
      </p:sp>
      <p:graphicFrame>
        <p:nvGraphicFramePr>
          <p:cNvPr id="3" name="Table 2">
            <a:extLst>
              <a:ext uri="{FF2B5EF4-FFF2-40B4-BE49-F238E27FC236}">
                <a16:creationId xmlns:a16="http://schemas.microsoft.com/office/drawing/2014/main" id="{8B39A5E0-490E-43A2-97D6-5385518F903E}"/>
              </a:ext>
            </a:extLst>
          </p:cNvPr>
          <p:cNvGraphicFramePr>
            <a:graphicFrameLocks noGrp="1"/>
          </p:cNvGraphicFramePr>
          <p:nvPr/>
        </p:nvGraphicFramePr>
        <p:xfrm>
          <a:off x="644237" y="1918855"/>
          <a:ext cx="9809018" cy="4269625"/>
        </p:xfrm>
        <a:graphic>
          <a:graphicData uri="http://schemas.openxmlformats.org/drawingml/2006/table">
            <a:tbl>
              <a:tblPr>
                <a:tableStyleId>{5C22544A-7EE6-4342-B048-85BDC9FD1C3A}</a:tableStyleId>
              </a:tblPr>
              <a:tblGrid>
                <a:gridCol w="1696950">
                  <a:extLst>
                    <a:ext uri="{9D8B030D-6E8A-4147-A177-3AD203B41FA5}">
                      <a16:colId xmlns:a16="http://schemas.microsoft.com/office/drawing/2014/main" val="2835019337"/>
                    </a:ext>
                  </a:extLst>
                </a:gridCol>
                <a:gridCol w="2207729">
                  <a:extLst>
                    <a:ext uri="{9D8B030D-6E8A-4147-A177-3AD203B41FA5}">
                      <a16:colId xmlns:a16="http://schemas.microsoft.com/office/drawing/2014/main" val="3750443"/>
                    </a:ext>
                  </a:extLst>
                </a:gridCol>
                <a:gridCol w="1968113">
                  <a:extLst>
                    <a:ext uri="{9D8B030D-6E8A-4147-A177-3AD203B41FA5}">
                      <a16:colId xmlns:a16="http://schemas.microsoft.com/office/drawing/2014/main" val="1804218276"/>
                    </a:ext>
                  </a:extLst>
                </a:gridCol>
                <a:gridCol w="1968113">
                  <a:extLst>
                    <a:ext uri="{9D8B030D-6E8A-4147-A177-3AD203B41FA5}">
                      <a16:colId xmlns:a16="http://schemas.microsoft.com/office/drawing/2014/main" val="2528400372"/>
                    </a:ext>
                  </a:extLst>
                </a:gridCol>
                <a:gridCol w="1968113">
                  <a:extLst>
                    <a:ext uri="{9D8B030D-6E8A-4147-A177-3AD203B41FA5}">
                      <a16:colId xmlns:a16="http://schemas.microsoft.com/office/drawing/2014/main" val="2010783161"/>
                    </a:ext>
                  </a:extLst>
                </a:gridCol>
              </a:tblGrid>
              <a:tr h="879763">
                <a:tc>
                  <a:txBody>
                    <a:bodyPr/>
                    <a:lstStyle/>
                    <a:p>
                      <a:pPr marL="0" marR="0" algn="l">
                        <a:lnSpc>
                          <a:spcPct val="107000"/>
                        </a:lnSpc>
                        <a:spcBef>
                          <a:spcPts val="0"/>
                        </a:spcBef>
                        <a:spcAft>
                          <a:spcPts val="800"/>
                        </a:spcAft>
                      </a:pPr>
                      <a:r>
                        <a:rPr lang="en-US" sz="1200" dirty="0">
                          <a:effectLst/>
                        </a:rPr>
                        <a:t> </a:t>
                      </a:r>
                      <a:r>
                        <a:rPr lang="en-US" sz="1200" b="1" dirty="0">
                          <a:effectLst/>
                        </a:rPr>
                        <a:t>Application Type </a:t>
                      </a:r>
                      <a:r>
                        <a:rPr lang="en-US" sz="1200" dirty="0">
                          <a:solidFill>
                            <a:srgbClr val="0070C0"/>
                          </a:solidFill>
                          <a:effectLst/>
                          <a:sym typeface="Wingdings" panose="05000000000000000000" pitchFamily="2" charset="2"/>
                        </a:rPr>
                        <a:t></a:t>
                      </a:r>
                      <a:endParaRPr lang="en-US" sz="1200" dirty="0">
                        <a:solidFill>
                          <a:srgbClr val="0070C0"/>
                        </a:solidFill>
                        <a:effectLst/>
                        <a:latin typeface="Calibri" panose="020F0502020204030204" pitchFamily="34" charset="0"/>
                        <a:ea typeface="Calibri" panose="020F0502020204030204" pitchFamily="34" charset="0"/>
                      </a:endParaRPr>
                    </a:p>
                  </a:txBody>
                  <a:tcPr marL="45300" marR="45300" marT="45300" marB="45300"/>
                </a:tc>
                <a:tc>
                  <a:txBody>
                    <a:bodyPr/>
                    <a:lstStyle/>
                    <a:p>
                      <a:pPr marL="0" marR="0" algn="ctr">
                        <a:lnSpc>
                          <a:spcPct val="107000"/>
                        </a:lnSpc>
                        <a:spcBef>
                          <a:spcPts val="0"/>
                        </a:spcBef>
                        <a:spcAft>
                          <a:spcPts val="800"/>
                        </a:spcAft>
                      </a:pPr>
                      <a:r>
                        <a:rPr lang="en-US" sz="1200" dirty="0">
                          <a:solidFill>
                            <a:srgbClr val="0070C0"/>
                          </a:solidFill>
                          <a:effectLst/>
                        </a:rPr>
                        <a:t>Local Street (High Mounting)</a:t>
                      </a:r>
                      <a:endParaRPr lang="en-US" sz="1200" dirty="0">
                        <a:solidFill>
                          <a:srgbClr val="0070C0"/>
                        </a:solidFill>
                        <a:effectLst/>
                        <a:latin typeface="Calibri" panose="020F0502020204030204" pitchFamily="34" charset="0"/>
                        <a:ea typeface="Calibri" panose="020F0502020204030204" pitchFamily="34" charset="0"/>
                      </a:endParaRPr>
                    </a:p>
                  </a:txBody>
                  <a:tcPr marL="45300" marR="45300" marT="45300" marB="45300"/>
                </a:tc>
                <a:tc>
                  <a:txBody>
                    <a:bodyPr/>
                    <a:lstStyle/>
                    <a:p>
                      <a:pPr marL="0" marR="0" algn="ctr">
                        <a:lnSpc>
                          <a:spcPct val="107000"/>
                        </a:lnSpc>
                        <a:spcBef>
                          <a:spcPts val="0"/>
                        </a:spcBef>
                        <a:spcAft>
                          <a:spcPts val="800"/>
                        </a:spcAft>
                      </a:pPr>
                      <a:r>
                        <a:rPr lang="en-US" sz="1200" dirty="0">
                          <a:solidFill>
                            <a:srgbClr val="0070C0"/>
                          </a:solidFill>
                          <a:effectLst/>
                        </a:rPr>
                        <a:t>Local Street (Low Mounting)</a:t>
                      </a:r>
                      <a:endParaRPr lang="en-US" sz="1200" dirty="0">
                        <a:solidFill>
                          <a:srgbClr val="0070C0"/>
                        </a:solidFill>
                        <a:effectLst/>
                        <a:latin typeface="Calibri" panose="020F0502020204030204" pitchFamily="34" charset="0"/>
                        <a:ea typeface="Calibri" panose="020F0502020204030204" pitchFamily="34" charset="0"/>
                      </a:endParaRPr>
                    </a:p>
                  </a:txBody>
                  <a:tcPr marL="48925" marR="48925" marT="0" marB="0"/>
                </a:tc>
                <a:tc>
                  <a:txBody>
                    <a:bodyPr/>
                    <a:lstStyle/>
                    <a:p>
                      <a:pPr marL="0" marR="0" algn="ctr">
                        <a:lnSpc>
                          <a:spcPct val="107000"/>
                        </a:lnSpc>
                        <a:spcBef>
                          <a:spcPts val="0"/>
                        </a:spcBef>
                        <a:spcAft>
                          <a:spcPts val="800"/>
                        </a:spcAft>
                      </a:pPr>
                      <a:r>
                        <a:rPr lang="en-US" sz="1200" dirty="0">
                          <a:solidFill>
                            <a:srgbClr val="0070C0"/>
                          </a:solidFill>
                          <a:effectLst/>
                        </a:rPr>
                        <a:t>Intersection w/state County Road/Street (High Mounting) &amp; Main Street of Hamlet</a:t>
                      </a:r>
                      <a:endParaRPr lang="en-US" sz="1200" dirty="0">
                        <a:solidFill>
                          <a:srgbClr val="0070C0"/>
                        </a:solidFill>
                        <a:effectLst/>
                        <a:latin typeface="Calibri" panose="020F0502020204030204" pitchFamily="34" charset="0"/>
                        <a:ea typeface="Calibri" panose="020F0502020204030204" pitchFamily="34" charset="0"/>
                      </a:endParaRPr>
                    </a:p>
                  </a:txBody>
                  <a:tcPr marL="48925" marR="48925" marT="0" marB="0"/>
                </a:tc>
                <a:tc>
                  <a:txBody>
                    <a:bodyPr/>
                    <a:lstStyle/>
                    <a:p>
                      <a:pPr marL="0" marR="0" algn="ctr">
                        <a:lnSpc>
                          <a:spcPct val="107000"/>
                        </a:lnSpc>
                        <a:spcBef>
                          <a:spcPts val="0"/>
                        </a:spcBef>
                        <a:spcAft>
                          <a:spcPts val="800"/>
                        </a:spcAft>
                      </a:pPr>
                      <a:r>
                        <a:rPr lang="en-US" sz="1200" dirty="0">
                          <a:solidFill>
                            <a:srgbClr val="0070C0"/>
                          </a:solidFill>
                          <a:effectLst/>
                        </a:rPr>
                        <a:t>Fire Department </a:t>
                      </a:r>
                      <a:endParaRPr lang="en-US" sz="1200" dirty="0">
                        <a:solidFill>
                          <a:srgbClr val="0070C0"/>
                        </a:solidFill>
                        <a:effectLst/>
                        <a:latin typeface="Calibri" panose="020F0502020204030204" pitchFamily="34" charset="0"/>
                        <a:ea typeface="Calibri" panose="020F0502020204030204" pitchFamily="34" charset="0"/>
                      </a:endParaRPr>
                    </a:p>
                  </a:txBody>
                  <a:tcPr marL="45300" marR="45300" marT="45300" marB="45300"/>
                </a:tc>
                <a:extLst>
                  <a:ext uri="{0D108BD9-81ED-4DB2-BD59-A6C34878D82A}">
                    <a16:rowId xmlns:a16="http://schemas.microsoft.com/office/drawing/2014/main" val="532073277"/>
                  </a:ext>
                </a:extLst>
              </a:tr>
              <a:tr h="702769">
                <a:tc>
                  <a:txBody>
                    <a:bodyPr/>
                    <a:lstStyle/>
                    <a:p>
                      <a:pPr marL="0" marR="436880" algn="l">
                        <a:lnSpc>
                          <a:spcPct val="107000"/>
                        </a:lnSpc>
                        <a:spcBef>
                          <a:spcPts val="0"/>
                        </a:spcBef>
                        <a:spcAft>
                          <a:spcPts val="800"/>
                        </a:spcAft>
                      </a:pPr>
                      <a:r>
                        <a:rPr lang="en-US" sz="1200" b="1" dirty="0">
                          <a:effectLst/>
                        </a:rPr>
                        <a:t>             Color</a:t>
                      </a:r>
                    </a:p>
                    <a:p>
                      <a:pPr marL="0" marR="0" algn="ctr">
                        <a:lnSpc>
                          <a:spcPct val="107000"/>
                        </a:lnSpc>
                        <a:spcBef>
                          <a:spcPts val="0"/>
                        </a:spcBef>
                        <a:spcAft>
                          <a:spcPts val="800"/>
                        </a:spcAft>
                      </a:pPr>
                      <a:r>
                        <a:rPr lang="en-US" sz="1200" b="1" dirty="0">
                          <a:effectLst/>
                        </a:rPr>
                        <a:t>(CCT)</a:t>
                      </a:r>
                      <a:endParaRPr lang="en-US" sz="1200" b="1" dirty="0">
                        <a:effectLst/>
                        <a:latin typeface="Calibri" panose="020F0502020204030204" pitchFamily="34" charset="0"/>
                        <a:ea typeface="Calibri" panose="020F0502020204030204" pitchFamily="34" charset="0"/>
                      </a:endParaRPr>
                    </a:p>
                  </a:txBody>
                  <a:tcPr marL="45300" marR="45300" marT="45300" marB="45300"/>
                </a:tc>
                <a:tc>
                  <a:txBody>
                    <a:bodyPr/>
                    <a:lstStyle/>
                    <a:p>
                      <a:pPr marL="0" marR="0" algn="ctr">
                        <a:lnSpc>
                          <a:spcPct val="107000"/>
                        </a:lnSpc>
                        <a:spcBef>
                          <a:spcPts val="0"/>
                        </a:spcBef>
                        <a:spcAft>
                          <a:spcPts val="800"/>
                        </a:spcAft>
                      </a:pPr>
                      <a:r>
                        <a:rPr lang="en-US" sz="1200">
                          <a:effectLst/>
                        </a:rPr>
                        <a:t>3,000K </a:t>
                      </a:r>
                      <a:endParaRPr lang="en-US" sz="1200">
                        <a:effectLst/>
                        <a:latin typeface="Calibri" panose="020F0502020204030204" pitchFamily="34" charset="0"/>
                        <a:ea typeface="Calibri" panose="020F0502020204030204" pitchFamily="34" charset="0"/>
                      </a:endParaRPr>
                    </a:p>
                  </a:txBody>
                  <a:tcPr marL="45300" marR="45300" marT="45300" marB="45300"/>
                </a:tc>
                <a:tc>
                  <a:txBody>
                    <a:bodyPr/>
                    <a:lstStyle/>
                    <a:p>
                      <a:pPr marL="0" marR="0" algn="ctr">
                        <a:lnSpc>
                          <a:spcPct val="107000"/>
                        </a:lnSpc>
                        <a:spcBef>
                          <a:spcPts val="0"/>
                        </a:spcBef>
                        <a:spcAft>
                          <a:spcPts val="800"/>
                        </a:spcAft>
                      </a:pPr>
                      <a:r>
                        <a:rPr lang="en-US" sz="1200" dirty="0">
                          <a:effectLst/>
                        </a:rPr>
                        <a:t>3,000K </a:t>
                      </a:r>
                      <a:endParaRPr lang="en-US" sz="1200" dirty="0">
                        <a:effectLst/>
                        <a:latin typeface="Calibri" panose="020F0502020204030204" pitchFamily="34" charset="0"/>
                        <a:ea typeface="Calibri" panose="020F0502020204030204" pitchFamily="34" charset="0"/>
                      </a:endParaRPr>
                    </a:p>
                  </a:txBody>
                  <a:tcPr marL="48925" marR="48925" marT="0" marB="0"/>
                </a:tc>
                <a:tc>
                  <a:txBody>
                    <a:bodyPr/>
                    <a:lstStyle/>
                    <a:p>
                      <a:pPr marL="0" marR="0" algn="ctr">
                        <a:lnSpc>
                          <a:spcPct val="107000"/>
                        </a:lnSpc>
                        <a:spcBef>
                          <a:spcPts val="0"/>
                        </a:spcBef>
                        <a:spcAft>
                          <a:spcPts val="800"/>
                        </a:spcAft>
                      </a:pPr>
                      <a:r>
                        <a:rPr lang="en-US" sz="1200" dirty="0">
                          <a:effectLst/>
                        </a:rPr>
                        <a:t>3,000K</a:t>
                      </a:r>
                      <a:endParaRPr lang="en-US" sz="1200" dirty="0">
                        <a:effectLst/>
                        <a:latin typeface="Calibri" panose="020F0502020204030204" pitchFamily="34" charset="0"/>
                        <a:ea typeface="Calibri" panose="020F0502020204030204" pitchFamily="34" charset="0"/>
                      </a:endParaRPr>
                    </a:p>
                  </a:txBody>
                  <a:tcPr marL="48925" marR="48925" marT="0" marB="0"/>
                </a:tc>
                <a:tc>
                  <a:txBody>
                    <a:bodyPr/>
                    <a:lstStyle/>
                    <a:p>
                      <a:pPr marL="0" marR="0" algn="ctr">
                        <a:lnSpc>
                          <a:spcPct val="107000"/>
                        </a:lnSpc>
                        <a:spcBef>
                          <a:spcPts val="0"/>
                        </a:spcBef>
                        <a:spcAft>
                          <a:spcPts val="800"/>
                        </a:spcAft>
                      </a:pPr>
                      <a:r>
                        <a:rPr lang="en-US" sz="1200">
                          <a:effectLst/>
                        </a:rPr>
                        <a:t>3,000K </a:t>
                      </a:r>
                      <a:endParaRPr lang="en-US" sz="1200">
                        <a:effectLst/>
                        <a:latin typeface="Calibri" panose="020F0502020204030204" pitchFamily="34" charset="0"/>
                        <a:ea typeface="Calibri" panose="020F0502020204030204" pitchFamily="34" charset="0"/>
                      </a:endParaRPr>
                    </a:p>
                  </a:txBody>
                  <a:tcPr marL="45300" marR="45300" marT="45300" marB="45300"/>
                </a:tc>
                <a:extLst>
                  <a:ext uri="{0D108BD9-81ED-4DB2-BD59-A6C34878D82A}">
                    <a16:rowId xmlns:a16="http://schemas.microsoft.com/office/drawing/2014/main" val="3385412851"/>
                  </a:ext>
                </a:extLst>
              </a:tr>
              <a:tr h="573201">
                <a:tc>
                  <a:txBody>
                    <a:bodyPr/>
                    <a:lstStyle/>
                    <a:p>
                      <a:pPr marL="0" marR="255270" algn="l">
                        <a:lnSpc>
                          <a:spcPct val="107000"/>
                        </a:lnSpc>
                        <a:spcBef>
                          <a:spcPts val="0"/>
                        </a:spcBef>
                        <a:spcAft>
                          <a:spcPts val="800"/>
                        </a:spcAft>
                      </a:pPr>
                      <a:r>
                        <a:rPr lang="en-US" sz="1200" dirty="0">
                          <a:effectLst/>
                        </a:rPr>
                        <a:t>          </a:t>
                      </a:r>
                      <a:r>
                        <a:rPr lang="en-US" sz="1200" b="1" dirty="0">
                          <a:effectLst/>
                        </a:rPr>
                        <a:t>Brightness  </a:t>
                      </a:r>
                    </a:p>
                    <a:p>
                      <a:pPr marL="0" marR="0" algn="ctr">
                        <a:lnSpc>
                          <a:spcPct val="107000"/>
                        </a:lnSpc>
                        <a:spcBef>
                          <a:spcPts val="0"/>
                        </a:spcBef>
                        <a:spcAft>
                          <a:spcPts val="800"/>
                        </a:spcAft>
                      </a:pPr>
                      <a:r>
                        <a:rPr lang="en-US" sz="1200" b="1" dirty="0">
                          <a:effectLst/>
                        </a:rPr>
                        <a:t>   (Lumens) </a:t>
                      </a:r>
                      <a:endParaRPr lang="en-US" sz="1200" b="1" dirty="0">
                        <a:effectLst/>
                        <a:latin typeface="Calibri" panose="020F0502020204030204" pitchFamily="34" charset="0"/>
                        <a:ea typeface="Calibri" panose="020F0502020204030204" pitchFamily="34" charset="0"/>
                      </a:endParaRPr>
                    </a:p>
                  </a:txBody>
                  <a:tcPr marL="45300" marR="45300" marT="45300" marB="45300"/>
                </a:tc>
                <a:tc>
                  <a:txBody>
                    <a:bodyPr/>
                    <a:lstStyle/>
                    <a:p>
                      <a:pPr marL="0" marR="0" algn="ctr">
                        <a:lnSpc>
                          <a:spcPct val="107000"/>
                        </a:lnSpc>
                        <a:spcBef>
                          <a:spcPts val="0"/>
                        </a:spcBef>
                        <a:spcAft>
                          <a:spcPts val="800"/>
                        </a:spcAft>
                      </a:pPr>
                      <a:r>
                        <a:rPr lang="en-US" sz="1200">
                          <a:effectLst/>
                        </a:rPr>
                        <a:t>3,900lm </a:t>
                      </a:r>
                      <a:endParaRPr lang="en-US" sz="1200">
                        <a:effectLst/>
                        <a:latin typeface="Calibri" panose="020F0502020204030204" pitchFamily="34" charset="0"/>
                        <a:ea typeface="Calibri" panose="020F0502020204030204" pitchFamily="34" charset="0"/>
                      </a:endParaRPr>
                    </a:p>
                  </a:txBody>
                  <a:tcPr marL="45300" marR="45300" marT="45300" marB="45300"/>
                </a:tc>
                <a:tc>
                  <a:txBody>
                    <a:bodyPr/>
                    <a:lstStyle/>
                    <a:p>
                      <a:pPr marL="0" marR="0" algn="ctr">
                        <a:lnSpc>
                          <a:spcPct val="107000"/>
                        </a:lnSpc>
                        <a:spcBef>
                          <a:spcPts val="0"/>
                        </a:spcBef>
                        <a:spcAft>
                          <a:spcPts val="800"/>
                        </a:spcAft>
                      </a:pPr>
                      <a:r>
                        <a:rPr lang="en-US" sz="1200">
                          <a:effectLst/>
                        </a:rPr>
                        <a:t>2,900lm</a:t>
                      </a:r>
                      <a:endParaRPr lang="en-US" sz="1200">
                        <a:effectLst/>
                        <a:latin typeface="Calibri" panose="020F0502020204030204" pitchFamily="34" charset="0"/>
                        <a:ea typeface="Calibri" panose="020F0502020204030204" pitchFamily="34" charset="0"/>
                      </a:endParaRPr>
                    </a:p>
                  </a:txBody>
                  <a:tcPr marL="48925" marR="48925" marT="0" marB="0"/>
                </a:tc>
                <a:tc>
                  <a:txBody>
                    <a:bodyPr/>
                    <a:lstStyle/>
                    <a:p>
                      <a:pPr marL="0" marR="0" algn="ctr">
                        <a:lnSpc>
                          <a:spcPct val="107000"/>
                        </a:lnSpc>
                        <a:spcBef>
                          <a:spcPts val="0"/>
                        </a:spcBef>
                        <a:spcAft>
                          <a:spcPts val="800"/>
                        </a:spcAft>
                      </a:pPr>
                      <a:r>
                        <a:rPr lang="en-US" sz="1200">
                          <a:effectLst/>
                        </a:rPr>
                        <a:t>7,800lm</a:t>
                      </a:r>
                      <a:endParaRPr lang="en-US" sz="1200">
                        <a:effectLst/>
                        <a:latin typeface="Calibri" panose="020F0502020204030204" pitchFamily="34" charset="0"/>
                        <a:ea typeface="Calibri" panose="020F0502020204030204" pitchFamily="34" charset="0"/>
                      </a:endParaRPr>
                    </a:p>
                  </a:txBody>
                  <a:tcPr marL="48925" marR="48925" marT="0" marB="0"/>
                </a:tc>
                <a:tc>
                  <a:txBody>
                    <a:bodyPr/>
                    <a:lstStyle/>
                    <a:p>
                      <a:pPr marL="0" marR="0" algn="ctr">
                        <a:lnSpc>
                          <a:spcPct val="107000"/>
                        </a:lnSpc>
                        <a:spcBef>
                          <a:spcPts val="0"/>
                        </a:spcBef>
                        <a:spcAft>
                          <a:spcPts val="800"/>
                        </a:spcAft>
                      </a:pPr>
                      <a:r>
                        <a:rPr lang="en-US" sz="1200" dirty="0">
                          <a:effectLst/>
                        </a:rPr>
                        <a:t>7,800lm </a:t>
                      </a:r>
                      <a:endParaRPr lang="en-US" sz="1200" dirty="0">
                        <a:effectLst/>
                        <a:latin typeface="Calibri" panose="020F0502020204030204" pitchFamily="34" charset="0"/>
                        <a:ea typeface="Calibri" panose="020F0502020204030204" pitchFamily="34" charset="0"/>
                      </a:endParaRPr>
                    </a:p>
                  </a:txBody>
                  <a:tcPr marL="45300" marR="45300" marT="45300" marB="45300"/>
                </a:tc>
                <a:extLst>
                  <a:ext uri="{0D108BD9-81ED-4DB2-BD59-A6C34878D82A}">
                    <a16:rowId xmlns:a16="http://schemas.microsoft.com/office/drawing/2014/main" val="1918621161"/>
                  </a:ext>
                </a:extLst>
              </a:tr>
              <a:tr h="881288">
                <a:tc>
                  <a:txBody>
                    <a:bodyPr/>
                    <a:lstStyle/>
                    <a:p>
                      <a:pPr marL="0" marR="0" algn="ctr">
                        <a:lnSpc>
                          <a:spcPct val="107000"/>
                        </a:lnSpc>
                        <a:spcBef>
                          <a:spcPts val="0"/>
                        </a:spcBef>
                        <a:spcAft>
                          <a:spcPts val="800"/>
                        </a:spcAft>
                      </a:pPr>
                      <a:r>
                        <a:rPr lang="en-US" sz="1200" b="1" dirty="0">
                          <a:effectLst/>
                        </a:rPr>
                        <a:t>Brand</a:t>
                      </a:r>
                    </a:p>
                    <a:p>
                      <a:pPr marL="0" marR="0" algn="ctr">
                        <a:lnSpc>
                          <a:spcPct val="107000"/>
                        </a:lnSpc>
                        <a:spcBef>
                          <a:spcPts val="0"/>
                        </a:spcBef>
                        <a:spcAft>
                          <a:spcPts val="800"/>
                        </a:spcAft>
                      </a:pPr>
                      <a:r>
                        <a:rPr lang="en-US" sz="1200" b="1" dirty="0">
                          <a:effectLst/>
                        </a:rPr>
                        <a:t>(Model)</a:t>
                      </a:r>
                      <a:endParaRPr lang="en-US" sz="1200" b="1" dirty="0">
                        <a:effectLst/>
                        <a:latin typeface="Calibri" panose="020F0502020204030204" pitchFamily="34" charset="0"/>
                        <a:ea typeface="Calibri" panose="020F0502020204030204" pitchFamily="34" charset="0"/>
                      </a:endParaRPr>
                    </a:p>
                  </a:txBody>
                  <a:tcPr marL="45300" marR="45300" marT="45300" marB="45300"/>
                </a:tc>
                <a:tc>
                  <a:txBody>
                    <a:bodyPr/>
                    <a:lstStyle/>
                    <a:p>
                      <a:pPr marL="138430" marR="127635" algn="ctr">
                        <a:lnSpc>
                          <a:spcPct val="95000"/>
                        </a:lnSpc>
                        <a:spcBef>
                          <a:spcPts val="0"/>
                        </a:spcBef>
                        <a:spcAft>
                          <a:spcPts val="800"/>
                        </a:spcAft>
                      </a:pPr>
                      <a:r>
                        <a:rPr lang="en-US" sz="1200" dirty="0">
                          <a:effectLst/>
                        </a:rPr>
                        <a:t>GE Evolve</a:t>
                      </a:r>
                    </a:p>
                    <a:p>
                      <a:pPr marL="138430" marR="127635" algn="ctr">
                        <a:lnSpc>
                          <a:spcPct val="95000"/>
                        </a:lnSpc>
                        <a:spcBef>
                          <a:spcPts val="0"/>
                        </a:spcBef>
                        <a:spcAft>
                          <a:spcPts val="800"/>
                        </a:spcAft>
                      </a:pPr>
                      <a:r>
                        <a:rPr lang="en-US" sz="1200" dirty="0">
                          <a:effectLst/>
                        </a:rPr>
                        <a:t>ERL1-X-04-XX-30-A-GRAY-T</a:t>
                      </a:r>
                      <a:endParaRPr lang="en-US" sz="1200" dirty="0">
                        <a:effectLst/>
                        <a:latin typeface="Calibri" panose="020F0502020204030204" pitchFamily="34" charset="0"/>
                        <a:ea typeface="Calibri" panose="020F0502020204030204" pitchFamily="34" charset="0"/>
                      </a:endParaRPr>
                    </a:p>
                  </a:txBody>
                  <a:tcPr marL="45300" marR="45300" marT="45300" marB="45300"/>
                </a:tc>
                <a:tc>
                  <a:txBody>
                    <a:bodyPr/>
                    <a:lstStyle/>
                    <a:p>
                      <a:pPr marL="138430" marR="127635" algn="ctr">
                        <a:lnSpc>
                          <a:spcPct val="95000"/>
                        </a:lnSpc>
                        <a:spcBef>
                          <a:spcPts val="0"/>
                        </a:spcBef>
                        <a:spcAft>
                          <a:spcPts val="800"/>
                        </a:spcAft>
                      </a:pPr>
                      <a:r>
                        <a:rPr lang="en-US" sz="1200">
                          <a:effectLst/>
                        </a:rPr>
                        <a:t>GE Evolve</a:t>
                      </a:r>
                    </a:p>
                    <a:p>
                      <a:pPr marL="0" marR="0" algn="ctr">
                        <a:lnSpc>
                          <a:spcPct val="107000"/>
                        </a:lnSpc>
                        <a:spcBef>
                          <a:spcPts val="0"/>
                        </a:spcBef>
                        <a:spcAft>
                          <a:spcPts val="800"/>
                        </a:spcAft>
                      </a:pPr>
                      <a:r>
                        <a:rPr lang="en-US" sz="1200">
                          <a:effectLst/>
                        </a:rPr>
                        <a:t>ERL1-X-03-XX-30-A-GRAY-T</a:t>
                      </a:r>
                      <a:endParaRPr lang="en-US" sz="1200">
                        <a:effectLst/>
                        <a:latin typeface="Calibri" panose="020F0502020204030204" pitchFamily="34" charset="0"/>
                        <a:ea typeface="Calibri" panose="020F0502020204030204" pitchFamily="34" charset="0"/>
                      </a:endParaRPr>
                    </a:p>
                  </a:txBody>
                  <a:tcPr marL="48925" marR="48925" marT="0" marB="0"/>
                </a:tc>
                <a:tc>
                  <a:txBody>
                    <a:bodyPr/>
                    <a:lstStyle/>
                    <a:p>
                      <a:pPr marL="138430" marR="127635" algn="ctr">
                        <a:lnSpc>
                          <a:spcPct val="95000"/>
                        </a:lnSpc>
                        <a:spcBef>
                          <a:spcPts val="0"/>
                        </a:spcBef>
                        <a:spcAft>
                          <a:spcPts val="800"/>
                        </a:spcAft>
                      </a:pPr>
                      <a:r>
                        <a:rPr lang="en-US" sz="1200">
                          <a:effectLst/>
                        </a:rPr>
                        <a:t>GE Evolve</a:t>
                      </a:r>
                    </a:p>
                    <a:p>
                      <a:pPr marL="0" marR="0" algn="ctr">
                        <a:lnSpc>
                          <a:spcPct val="107000"/>
                        </a:lnSpc>
                        <a:spcBef>
                          <a:spcPts val="0"/>
                        </a:spcBef>
                        <a:spcAft>
                          <a:spcPts val="800"/>
                        </a:spcAft>
                      </a:pPr>
                      <a:r>
                        <a:rPr lang="en-US" sz="1200">
                          <a:effectLst/>
                        </a:rPr>
                        <a:t>ERL1-X-08-XX-30-A-GRAY-T</a:t>
                      </a:r>
                      <a:endParaRPr lang="en-US" sz="1200">
                        <a:effectLst/>
                        <a:latin typeface="Calibri" panose="020F0502020204030204" pitchFamily="34" charset="0"/>
                        <a:ea typeface="Calibri" panose="020F0502020204030204" pitchFamily="34" charset="0"/>
                      </a:endParaRPr>
                    </a:p>
                  </a:txBody>
                  <a:tcPr marL="48925" marR="48925" marT="0" marB="0"/>
                </a:tc>
                <a:tc>
                  <a:txBody>
                    <a:bodyPr/>
                    <a:lstStyle/>
                    <a:p>
                      <a:pPr marL="138430" marR="127635" algn="ctr">
                        <a:lnSpc>
                          <a:spcPct val="95000"/>
                        </a:lnSpc>
                        <a:spcBef>
                          <a:spcPts val="0"/>
                        </a:spcBef>
                        <a:spcAft>
                          <a:spcPts val="800"/>
                        </a:spcAft>
                      </a:pPr>
                      <a:r>
                        <a:rPr lang="en-US" sz="1200">
                          <a:effectLst/>
                        </a:rPr>
                        <a:t>GE Evolve</a:t>
                      </a:r>
                    </a:p>
                    <a:p>
                      <a:pPr marL="0" marR="0" algn="ctr">
                        <a:lnSpc>
                          <a:spcPct val="107000"/>
                        </a:lnSpc>
                        <a:spcBef>
                          <a:spcPts val="0"/>
                        </a:spcBef>
                        <a:spcAft>
                          <a:spcPts val="800"/>
                        </a:spcAft>
                      </a:pPr>
                      <a:r>
                        <a:rPr lang="en-US" sz="1200">
                          <a:effectLst/>
                        </a:rPr>
                        <a:t>ERL1-X-08-XX-30-A-GRAY-T</a:t>
                      </a:r>
                      <a:endParaRPr lang="en-US" sz="1200">
                        <a:effectLst/>
                        <a:latin typeface="Calibri" panose="020F0502020204030204" pitchFamily="34" charset="0"/>
                        <a:ea typeface="Calibri" panose="020F0502020204030204" pitchFamily="34" charset="0"/>
                      </a:endParaRPr>
                    </a:p>
                  </a:txBody>
                  <a:tcPr marL="45300" marR="45300" marT="45300" marB="45300"/>
                </a:tc>
                <a:extLst>
                  <a:ext uri="{0D108BD9-81ED-4DB2-BD59-A6C34878D82A}">
                    <a16:rowId xmlns:a16="http://schemas.microsoft.com/office/drawing/2014/main" val="1661688173"/>
                  </a:ext>
                </a:extLst>
              </a:tr>
              <a:tr h="1231970">
                <a:tc>
                  <a:txBody>
                    <a:bodyPr/>
                    <a:lstStyle/>
                    <a:p>
                      <a:pPr marL="0" marR="0" algn="ctr">
                        <a:lnSpc>
                          <a:spcPct val="107000"/>
                        </a:lnSpc>
                        <a:spcBef>
                          <a:spcPts val="0"/>
                        </a:spcBef>
                        <a:spcAft>
                          <a:spcPts val="800"/>
                        </a:spcAft>
                      </a:pPr>
                      <a:r>
                        <a:rPr lang="en-US" sz="1200" b="1" dirty="0">
                          <a:effectLst/>
                        </a:rPr>
                        <a:t>Brand</a:t>
                      </a:r>
                    </a:p>
                    <a:p>
                      <a:pPr marL="0" marR="0" algn="ctr">
                        <a:lnSpc>
                          <a:spcPct val="107000"/>
                        </a:lnSpc>
                        <a:spcBef>
                          <a:spcPts val="0"/>
                        </a:spcBef>
                        <a:spcAft>
                          <a:spcPts val="800"/>
                        </a:spcAft>
                      </a:pPr>
                      <a:r>
                        <a:rPr lang="en-US" sz="1200" b="1" dirty="0">
                          <a:effectLst/>
                        </a:rPr>
                        <a:t>(Model)</a:t>
                      </a:r>
                      <a:endParaRPr lang="en-US" sz="1200" b="1" dirty="0">
                        <a:effectLst/>
                        <a:latin typeface="Calibri" panose="020F0502020204030204" pitchFamily="34" charset="0"/>
                        <a:ea typeface="Calibri" panose="020F0502020204030204" pitchFamily="34" charset="0"/>
                      </a:endParaRPr>
                    </a:p>
                  </a:txBody>
                  <a:tcPr marL="45300" marR="45300" marT="45300" marB="45300"/>
                </a:tc>
                <a:tc>
                  <a:txBody>
                    <a:bodyPr/>
                    <a:lstStyle/>
                    <a:p>
                      <a:pPr marL="0" marR="0" algn="ctr">
                        <a:lnSpc>
                          <a:spcPct val="107000"/>
                        </a:lnSpc>
                        <a:spcBef>
                          <a:spcPts val="0"/>
                        </a:spcBef>
                        <a:spcAft>
                          <a:spcPts val="800"/>
                        </a:spcAft>
                      </a:pPr>
                      <a:r>
                        <a:rPr lang="en-US" sz="1200">
                          <a:effectLst/>
                        </a:rPr>
                        <a:t>Philips RoadFocus</a:t>
                      </a:r>
                    </a:p>
                    <a:p>
                      <a:pPr marL="0" marR="0" algn="ctr">
                        <a:lnSpc>
                          <a:spcPct val="107000"/>
                        </a:lnSpc>
                        <a:spcBef>
                          <a:spcPts val="0"/>
                        </a:spcBef>
                        <a:spcAft>
                          <a:spcPts val="800"/>
                        </a:spcAft>
                      </a:pPr>
                      <a:r>
                        <a:rPr lang="en-US" sz="1200">
                          <a:effectLst/>
                        </a:rPr>
                        <a:t>RFS-35W16LED-3K-G2-XX-UNV-SRD-PH8-GY3</a:t>
                      </a:r>
                      <a:endParaRPr lang="en-US" sz="1200">
                        <a:effectLst/>
                        <a:latin typeface="Calibri" panose="020F0502020204030204" pitchFamily="34" charset="0"/>
                        <a:ea typeface="Calibri" panose="020F0502020204030204" pitchFamily="34" charset="0"/>
                      </a:endParaRPr>
                    </a:p>
                  </a:txBody>
                  <a:tcPr marL="45300" marR="45300" marT="45300" marB="45300"/>
                </a:tc>
                <a:tc>
                  <a:txBody>
                    <a:bodyPr/>
                    <a:lstStyle/>
                    <a:p>
                      <a:pPr marL="0" marR="0" algn="ctr">
                        <a:lnSpc>
                          <a:spcPct val="107000"/>
                        </a:lnSpc>
                        <a:spcBef>
                          <a:spcPts val="0"/>
                        </a:spcBef>
                        <a:spcAft>
                          <a:spcPts val="800"/>
                        </a:spcAft>
                      </a:pPr>
                      <a:r>
                        <a:rPr lang="en-US" sz="1200">
                          <a:effectLst/>
                        </a:rPr>
                        <a:t>Philips RoadFocus</a:t>
                      </a:r>
                    </a:p>
                    <a:p>
                      <a:pPr marL="0" marR="0" algn="ctr">
                        <a:lnSpc>
                          <a:spcPct val="107000"/>
                        </a:lnSpc>
                        <a:spcBef>
                          <a:spcPts val="0"/>
                        </a:spcBef>
                        <a:spcAft>
                          <a:spcPts val="800"/>
                        </a:spcAft>
                      </a:pPr>
                      <a:r>
                        <a:rPr lang="en-US" sz="1200">
                          <a:effectLst/>
                        </a:rPr>
                        <a:t>RFS-25W16LED-3K-G2-XX-UNV-SRD-PH8-GY3</a:t>
                      </a:r>
                    </a:p>
                    <a:p>
                      <a:pPr marL="0" marR="0" algn="ctr">
                        <a:lnSpc>
                          <a:spcPct val="107000"/>
                        </a:lnSpc>
                        <a:spcBef>
                          <a:spcPts val="0"/>
                        </a:spcBef>
                        <a:spcAft>
                          <a:spcPts val="800"/>
                        </a:spcAft>
                      </a:pPr>
                      <a:r>
                        <a:rPr lang="en-US" sz="1200">
                          <a:effectLst/>
                        </a:rPr>
                        <a:t> </a:t>
                      </a:r>
                      <a:endParaRPr lang="en-US" sz="1200">
                        <a:effectLst/>
                        <a:latin typeface="Calibri" panose="020F0502020204030204" pitchFamily="34" charset="0"/>
                        <a:ea typeface="Calibri" panose="020F0502020204030204" pitchFamily="34" charset="0"/>
                      </a:endParaRPr>
                    </a:p>
                  </a:txBody>
                  <a:tcPr marL="48925" marR="48925" marT="0" marB="0"/>
                </a:tc>
                <a:tc>
                  <a:txBody>
                    <a:bodyPr/>
                    <a:lstStyle/>
                    <a:p>
                      <a:pPr marL="0" marR="0" algn="ctr">
                        <a:lnSpc>
                          <a:spcPct val="107000"/>
                        </a:lnSpc>
                        <a:spcBef>
                          <a:spcPts val="0"/>
                        </a:spcBef>
                        <a:spcAft>
                          <a:spcPts val="800"/>
                        </a:spcAft>
                      </a:pPr>
                      <a:r>
                        <a:rPr lang="en-US" sz="1200">
                          <a:effectLst/>
                        </a:rPr>
                        <a:t>Philips RoadFocus</a:t>
                      </a:r>
                    </a:p>
                    <a:p>
                      <a:pPr marL="0" marR="0" algn="ctr">
                        <a:lnSpc>
                          <a:spcPct val="107000"/>
                        </a:lnSpc>
                        <a:spcBef>
                          <a:spcPts val="0"/>
                        </a:spcBef>
                        <a:spcAft>
                          <a:spcPts val="800"/>
                        </a:spcAft>
                      </a:pPr>
                      <a:r>
                        <a:rPr lang="en-US" sz="1200">
                          <a:effectLst/>
                        </a:rPr>
                        <a:t>RFM-85W24LED-3K-G2-XX-UNV-SRD-PH8-GY3</a:t>
                      </a:r>
                      <a:endParaRPr lang="en-US" sz="1200">
                        <a:effectLst/>
                        <a:latin typeface="Calibri" panose="020F0502020204030204" pitchFamily="34" charset="0"/>
                        <a:ea typeface="Calibri" panose="020F0502020204030204" pitchFamily="34" charset="0"/>
                      </a:endParaRPr>
                    </a:p>
                  </a:txBody>
                  <a:tcPr marL="48925" marR="48925" marT="0" marB="0"/>
                </a:tc>
                <a:tc>
                  <a:txBody>
                    <a:bodyPr/>
                    <a:lstStyle/>
                    <a:p>
                      <a:pPr marL="0" marR="0" algn="ctr">
                        <a:lnSpc>
                          <a:spcPct val="107000"/>
                        </a:lnSpc>
                        <a:spcBef>
                          <a:spcPts val="0"/>
                        </a:spcBef>
                        <a:spcAft>
                          <a:spcPts val="800"/>
                        </a:spcAft>
                      </a:pPr>
                      <a:r>
                        <a:rPr lang="en-US" sz="1200" dirty="0">
                          <a:effectLst/>
                        </a:rPr>
                        <a:t>Philips </a:t>
                      </a:r>
                      <a:r>
                        <a:rPr lang="en-US" sz="1200" dirty="0" err="1">
                          <a:effectLst/>
                        </a:rPr>
                        <a:t>RoadFocus</a:t>
                      </a:r>
                      <a:endParaRPr lang="en-US" sz="1200" dirty="0">
                        <a:effectLst/>
                      </a:endParaRPr>
                    </a:p>
                    <a:p>
                      <a:pPr marL="0" marR="0" algn="ctr">
                        <a:lnSpc>
                          <a:spcPct val="107000"/>
                        </a:lnSpc>
                        <a:spcBef>
                          <a:spcPts val="0"/>
                        </a:spcBef>
                        <a:spcAft>
                          <a:spcPts val="800"/>
                        </a:spcAft>
                      </a:pPr>
                      <a:r>
                        <a:rPr lang="en-US" sz="1200" dirty="0">
                          <a:effectLst/>
                        </a:rPr>
                        <a:t>RFM-85W24LED-3K-G2-XX-UNV-SRD-PH8-GY3</a:t>
                      </a:r>
                      <a:endParaRPr lang="en-US" sz="1200" dirty="0">
                        <a:effectLst/>
                        <a:latin typeface="Calibri" panose="020F0502020204030204" pitchFamily="34" charset="0"/>
                        <a:ea typeface="Calibri" panose="020F0502020204030204" pitchFamily="34" charset="0"/>
                      </a:endParaRPr>
                    </a:p>
                  </a:txBody>
                  <a:tcPr marL="45300" marR="45300" marT="45300" marB="45300"/>
                </a:tc>
                <a:extLst>
                  <a:ext uri="{0D108BD9-81ED-4DB2-BD59-A6C34878D82A}">
                    <a16:rowId xmlns:a16="http://schemas.microsoft.com/office/drawing/2014/main" val="2778670675"/>
                  </a:ext>
                </a:extLst>
              </a:tr>
            </a:tbl>
          </a:graphicData>
        </a:graphic>
      </p:graphicFrame>
    </p:spTree>
    <p:extLst>
      <p:ext uri="{BB962C8B-B14F-4D97-AF65-F5344CB8AC3E}">
        <p14:creationId xmlns:p14="http://schemas.microsoft.com/office/powerpoint/2010/main" val="3968228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798" y="598448"/>
            <a:ext cx="9347612" cy="1320800"/>
          </a:xfrm>
        </p:spPr>
        <p:txBody>
          <a:bodyPr/>
          <a:lstStyle/>
          <a:p>
            <a:r>
              <a:rPr lang="en-US" dirty="0"/>
              <a:t>LED Outdoor Lighting Policy </a:t>
            </a:r>
            <a:br>
              <a:rPr lang="en-US" dirty="0"/>
            </a:br>
            <a:endParaRPr lang="en-US" dirty="0"/>
          </a:p>
        </p:txBody>
      </p:sp>
      <p:sp>
        <p:nvSpPr>
          <p:cNvPr id="3" name="Content Placeholder 2"/>
          <p:cNvSpPr>
            <a:spLocks noGrp="1"/>
          </p:cNvSpPr>
          <p:nvPr>
            <p:ph idx="1"/>
          </p:nvPr>
        </p:nvSpPr>
        <p:spPr>
          <a:xfrm>
            <a:off x="342798" y="1919248"/>
            <a:ext cx="9587543" cy="3880773"/>
          </a:xfrm>
        </p:spPr>
        <p:txBody>
          <a:bodyPr>
            <a:noAutofit/>
          </a:bodyPr>
          <a:lstStyle/>
          <a:p>
            <a:r>
              <a:rPr lang="en-US" sz="3200" dirty="0"/>
              <a:t>Leasing vs. Owning</a:t>
            </a:r>
          </a:p>
          <a:p>
            <a:pPr lvl="1"/>
            <a:r>
              <a:rPr lang="en-US" sz="3000" dirty="0"/>
              <a:t>Central Hudson – GE Evolve, LED Streetlight </a:t>
            </a:r>
          </a:p>
          <a:p>
            <a:pPr marL="457200" lvl="1" indent="0">
              <a:buNone/>
            </a:pPr>
            <a:endParaRPr lang="en-US" sz="3000" dirty="0"/>
          </a:p>
          <a:p>
            <a:pPr lvl="1"/>
            <a:r>
              <a:rPr lang="en-US" sz="3200" dirty="0"/>
              <a:t>NYPA – Phillips </a:t>
            </a:r>
            <a:r>
              <a:rPr lang="en-US" sz="3200" dirty="0" err="1"/>
              <a:t>RoadFocus</a:t>
            </a:r>
            <a:r>
              <a:rPr lang="en-US" sz="3200" dirty="0"/>
              <a:t>, LED Streetlight</a:t>
            </a:r>
          </a:p>
          <a:p>
            <a:pPr marL="457200" lvl="1" indent="0">
              <a:buNone/>
            </a:pPr>
            <a:endParaRPr lang="en-US" sz="3200" dirty="0"/>
          </a:p>
          <a:p>
            <a:pPr marL="457200" lvl="1" indent="0">
              <a:buNone/>
            </a:pPr>
            <a:r>
              <a:rPr lang="en-US" sz="3200" dirty="0"/>
              <a:t>*Comparable luminaires with only small</a:t>
            </a:r>
          </a:p>
          <a:p>
            <a:pPr marL="457200" lvl="1" indent="0">
              <a:buNone/>
            </a:pPr>
            <a:r>
              <a:rPr lang="en-US" sz="3200" dirty="0"/>
              <a:t> technical differences.</a:t>
            </a:r>
          </a:p>
          <a:p>
            <a:pPr marL="457200" lvl="1" indent="0">
              <a:buNone/>
            </a:pPr>
            <a:endParaRPr lang="en-US" sz="3200" dirty="0"/>
          </a:p>
          <a:p>
            <a:endParaRPr lang="en-US" sz="3200" dirty="0"/>
          </a:p>
          <a:p>
            <a:pPr lvl="1"/>
            <a:endParaRPr lang="en-US" sz="3200" dirty="0"/>
          </a:p>
          <a:p>
            <a:endParaRPr lang="en-US" sz="3200" dirty="0"/>
          </a:p>
        </p:txBody>
      </p:sp>
      <p:pic>
        <p:nvPicPr>
          <p:cNvPr id="1026" name="Picture 2" descr="RoadFocus LED Cobra Head - Small (RFS) Cobra Heads | Signify">
            <a:extLst>
              <a:ext uri="{FF2B5EF4-FFF2-40B4-BE49-F238E27FC236}">
                <a16:creationId xmlns:a16="http://schemas.microsoft.com/office/drawing/2014/main" id="{C13ED456-445C-4EEA-BCC7-6494DA74EB8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9154" t="38096" b="40332"/>
          <a:stretch/>
        </p:blipFill>
        <p:spPr bwMode="auto">
          <a:xfrm>
            <a:off x="9026235" y="3726873"/>
            <a:ext cx="2161307" cy="65809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7DF193DF-6303-40F4-BF85-6C0D3E24CB6B}"/>
              </a:ext>
            </a:extLst>
          </p:cNvPr>
          <p:cNvPicPr>
            <a:picLocks noChangeAspect="1"/>
          </p:cNvPicPr>
          <p:nvPr/>
        </p:nvPicPr>
        <p:blipFill rotWithShape="1">
          <a:blip r:embed="rId4"/>
          <a:srcRect t="7868" b="15274"/>
          <a:stretch/>
        </p:blipFill>
        <p:spPr>
          <a:xfrm>
            <a:off x="8839201" y="2306782"/>
            <a:ext cx="2366356" cy="824345"/>
          </a:xfrm>
          <a:prstGeom prst="rect">
            <a:avLst/>
          </a:prstGeom>
        </p:spPr>
      </p:pic>
      <p:sp>
        <p:nvSpPr>
          <p:cNvPr id="6" name="TextBox 5">
            <a:extLst>
              <a:ext uri="{FF2B5EF4-FFF2-40B4-BE49-F238E27FC236}">
                <a16:creationId xmlns:a16="http://schemas.microsoft.com/office/drawing/2014/main" id="{6652DFDE-762B-4F3D-AAE6-161B5F42B7A1}"/>
              </a:ext>
            </a:extLst>
          </p:cNvPr>
          <p:cNvSpPr txBox="1"/>
          <p:nvPr/>
        </p:nvSpPr>
        <p:spPr>
          <a:xfrm>
            <a:off x="8853055" y="2237508"/>
            <a:ext cx="935181" cy="369332"/>
          </a:xfrm>
          <a:prstGeom prst="rect">
            <a:avLst/>
          </a:prstGeom>
          <a:noFill/>
        </p:spPr>
        <p:txBody>
          <a:bodyPr wrap="square" rtlCol="0">
            <a:spAutoFit/>
          </a:bodyPr>
          <a:lstStyle/>
          <a:p>
            <a:r>
              <a:rPr lang="en-US" dirty="0">
                <a:solidFill>
                  <a:srgbClr val="0070C0"/>
                </a:solidFill>
              </a:rPr>
              <a:t>(GE)</a:t>
            </a:r>
          </a:p>
        </p:txBody>
      </p:sp>
      <p:sp>
        <p:nvSpPr>
          <p:cNvPr id="8" name="TextBox 7">
            <a:extLst>
              <a:ext uri="{FF2B5EF4-FFF2-40B4-BE49-F238E27FC236}">
                <a16:creationId xmlns:a16="http://schemas.microsoft.com/office/drawing/2014/main" id="{1A9A72FB-F8C0-4EB5-92C5-4C2131A2C524}"/>
              </a:ext>
            </a:extLst>
          </p:cNvPr>
          <p:cNvSpPr txBox="1"/>
          <p:nvPr/>
        </p:nvSpPr>
        <p:spPr>
          <a:xfrm>
            <a:off x="8866910" y="4294907"/>
            <a:ext cx="1046018" cy="369332"/>
          </a:xfrm>
          <a:prstGeom prst="rect">
            <a:avLst/>
          </a:prstGeom>
          <a:noFill/>
        </p:spPr>
        <p:txBody>
          <a:bodyPr wrap="square" rtlCol="0">
            <a:spAutoFit/>
          </a:bodyPr>
          <a:lstStyle/>
          <a:p>
            <a:r>
              <a:rPr lang="en-US" dirty="0">
                <a:solidFill>
                  <a:srgbClr val="0070C0"/>
                </a:solidFill>
              </a:rPr>
              <a:t>(Philips)</a:t>
            </a:r>
          </a:p>
        </p:txBody>
      </p:sp>
    </p:spTree>
    <p:extLst>
      <p:ext uri="{BB962C8B-B14F-4D97-AF65-F5344CB8AC3E}">
        <p14:creationId xmlns:p14="http://schemas.microsoft.com/office/powerpoint/2010/main" val="8272172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609600"/>
            <a:ext cx="8834311" cy="1320800"/>
          </a:xfrm>
        </p:spPr>
        <p:txBody>
          <a:bodyPr/>
          <a:lstStyle/>
          <a:p>
            <a:r>
              <a:rPr lang="en-US" dirty="0"/>
              <a:t>What we have asked Central Hudson (CH)</a:t>
            </a:r>
          </a:p>
        </p:txBody>
      </p:sp>
      <p:sp>
        <p:nvSpPr>
          <p:cNvPr id="3" name="Content Placeholder 2"/>
          <p:cNvSpPr>
            <a:spLocks noGrp="1"/>
          </p:cNvSpPr>
          <p:nvPr>
            <p:ph idx="1"/>
          </p:nvPr>
        </p:nvSpPr>
        <p:spPr>
          <a:xfrm>
            <a:off x="755140" y="1488613"/>
            <a:ext cx="9804705" cy="3880773"/>
          </a:xfrm>
        </p:spPr>
        <p:txBody>
          <a:bodyPr vert="horz" lIns="91440" tIns="45720" rIns="91440" bIns="45720" rtlCol="0" anchor="t">
            <a:noAutofit/>
          </a:bodyPr>
          <a:lstStyle/>
          <a:p>
            <a:r>
              <a:rPr lang="en-US" sz="3200" dirty="0"/>
              <a:t>Requested suspension of CH fixing inoperative lamps until we provide them with specifications for LED conversion and give approval</a:t>
            </a:r>
          </a:p>
          <a:p>
            <a:r>
              <a:rPr lang="en-US" sz="3200" dirty="0"/>
              <a:t>Requested CH conduct an audit and provide      the town with the cost for purchasing CH-owned </a:t>
            </a:r>
            <a:r>
              <a:rPr lang="en-US" sz="3200" dirty="0" err="1"/>
              <a:t>cobrahead</a:t>
            </a:r>
            <a:r>
              <a:rPr lang="en-US" sz="3200" dirty="0"/>
              <a:t> lamps</a:t>
            </a:r>
          </a:p>
          <a:p>
            <a:r>
              <a:rPr lang="en-US" sz="3200" dirty="0"/>
              <a:t>Notified CH that some LED lamps were installed   at a tilt rather than flat and requested they       be installed flat in compliance with IDA</a:t>
            </a:r>
          </a:p>
          <a:p>
            <a:endParaRPr lang="en-US" sz="3200" dirty="0"/>
          </a:p>
          <a:p>
            <a:pPr marL="0" indent="0">
              <a:buNone/>
            </a:pPr>
            <a:endParaRPr lang="en-US" sz="3200" dirty="0"/>
          </a:p>
        </p:txBody>
      </p:sp>
      <p:pic>
        <p:nvPicPr>
          <p:cNvPr id="12" name="Graphic 11" descr="Checkmark with solid fill">
            <a:extLst>
              <a:ext uri="{FF2B5EF4-FFF2-40B4-BE49-F238E27FC236}">
                <a16:creationId xmlns:a16="http://schemas.microsoft.com/office/drawing/2014/main" id="{D3AF911A-AF91-4FC2-99D2-99E6C6A7BD9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167050" y="2373737"/>
            <a:ext cx="641555" cy="641555"/>
          </a:xfrm>
          <a:prstGeom prst="rect">
            <a:avLst/>
          </a:prstGeom>
        </p:spPr>
      </p:pic>
      <p:pic>
        <p:nvPicPr>
          <p:cNvPr id="13" name="Graphic 12" descr="Checkmark with solid fill">
            <a:extLst>
              <a:ext uri="{FF2B5EF4-FFF2-40B4-BE49-F238E27FC236}">
                <a16:creationId xmlns:a16="http://schemas.microsoft.com/office/drawing/2014/main" id="{6988AE3D-C2FF-4333-B35A-67765BEEFC3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396664" y="3960032"/>
            <a:ext cx="641555" cy="641555"/>
          </a:xfrm>
          <a:prstGeom prst="rect">
            <a:avLst/>
          </a:prstGeom>
        </p:spPr>
      </p:pic>
      <p:pic>
        <p:nvPicPr>
          <p:cNvPr id="14" name="Graphic 13" descr="Checkmark with solid fill">
            <a:extLst>
              <a:ext uri="{FF2B5EF4-FFF2-40B4-BE49-F238E27FC236}">
                <a16:creationId xmlns:a16="http://schemas.microsoft.com/office/drawing/2014/main" id="{02DD6677-C630-4A61-9A36-E34DDC5263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696749" y="5589745"/>
            <a:ext cx="641555" cy="641555"/>
          </a:xfrm>
          <a:prstGeom prst="rect">
            <a:avLst/>
          </a:prstGeom>
        </p:spPr>
      </p:pic>
    </p:spTree>
    <p:extLst>
      <p:ext uri="{BB962C8B-B14F-4D97-AF65-F5344CB8AC3E}">
        <p14:creationId xmlns:p14="http://schemas.microsoft.com/office/powerpoint/2010/main" val="829831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 the Horizon</a:t>
            </a:r>
          </a:p>
        </p:txBody>
      </p:sp>
      <p:sp>
        <p:nvSpPr>
          <p:cNvPr id="3" name="Content Placeholder 2"/>
          <p:cNvSpPr>
            <a:spLocks noGrp="1"/>
          </p:cNvSpPr>
          <p:nvPr>
            <p:ph idx="1"/>
          </p:nvPr>
        </p:nvSpPr>
        <p:spPr>
          <a:xfrm>
            <a:off x="677334" y="1570889"/>
            <a:ext cx="9535178" cy="4677511"/>
          </a:xfrm>
        </p:spPr>
        <p:txBody>
          <a:bodyPr>
            <a:normAutofit fontScale="85000" lnSpcReduction="10000"/>
          </a:bodyPr>
          <a:lstStyle/>
          <a:p>
            <a:r>
              <a:rPr lang="en-US" sz="3200" dirty="0"/>
              <a:t>Central Hudson conducts their own energy/billing audit </a:t>
            </a:r>
          </a:p>
          <a:p>
            <a:r>
              <a:rPr lang="en-US" sz="3200" dirty="0"/>
              <a:t>Development of lighting policy specifications for outdoor decorative lamps</a:t>
            </a:r>
          </a:p>
          <a:p>
            <a:r>
              <a:rPr lang="en-US" sz="3200" dirty="0"/>
              <a:t>Addition of LED Outdoor Lighting Policy to Town’s     Master Plan</a:t>
            </a:r>
          </a:p>
          <a:p>
            <a:r>
              <a:rPr lang="en-US" sz="3200" dirty="0"/>
              <a:t>Taskforce works to carefully preserve town’s streetlamp appearance while converting streetlamps to LEDs, which would include possibly eliminating and adding lamps</a:t>
            </a:r>
          </a:p>
          <a:p>
            <a:r>
              <a:rPr lang="en-US" sz="3200" dirty="0"/>
              <a:t>Solicit community feedback during this process including public safety officials</a:t>
            </a:r>
          </a:p>
          <a:p>
            <a:endParaRPr lang="en-US" sz="3200" dirty="0"/>
          </a:p>
        </p:txBody>
      </p:sp>
    </p:spTree>
    <p:extLst>
      <p:ext uri="{BB962C8B-B14F-4D97-AF65-F5344CB8AC3E}">
        <p14:creationId xmlns:p14="http://schemas.microsoft.com/office/powerpoint/2010/main" val="2799360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 the Horizon (cont’d)</a:t>
            </a:r>
          </a:p>
        </p:txBody>
      </p:sp>
      <p:sp>
        <p:nvSpPr>
          <p:cNvPr id="3" name="Content Placeholder 2"/>
          <p:cNvSpPr>
            <a:spLocks noGrp="1"/>
          </p:cNvSpPr>
          <p:nvPr>
            <p:ph idx="1"/>
          </p:nvPr>
        </p:nvSpPr>
        <p:spPr>
          <a:xfrm>
            <a:off x="677334" y="1570889"/>
            <a:ext cx="8596668" cy="4677511"/>
          </a:xfrm>
        </p:spPr>
        <p:txBody>
          <a:bodyPr>
            <a:normAutofit/>
          </a:bodyPr>
          <a:lstStyle/>
          <a:p>
            <a:r>
              <a:rPr lang="en-US" sz="2700" dirty="0"/>
              <a:t>Consider town maintenance of Cliff’s View Lane and Mare’s Lane Lamps</a:t>
            </a:r>
          </a:p>
          <a:p>
            <a:r>
              <a:rPr lang="en-US" sz="2700" dirty="0"/>
              <a:t>Explore ownership and LED conversion and maintenance options with NYPA</a:t>
            </a:r>
          </a:p>
          <a:p>
            <a:r>
              <a:rPr lang="en-US" sz="2700" dirty="0"/>
              <a:t>Decision making with regards to inoperative lamps </a:t>
            </a:r>
          </a:p>
          <a:p>
            <a:pPr marL="457200" lvl="1" indent="0">
              <a:buNone/>
            </a:pPr>
            <a:endParaRPr lang="en-US" sz="3000" dirty="0"/>
          </a:p>
          <a:p>
            <a:endParaRPr lang="en-US" sz="3200" dirty="0"/>
          </a:p>
          <a:p>
            <a:endParaRPr lang="en-US" sz="3200" dirty="0"/>
          </a:p>
          <a:p>
            <a:endParaRPr lang="en-US" sz="3200" dirty="0"/>
          </a:p>
          <a:p>
            <a:endParaRPr lang="en-US" dirty="0"/>
          </a:p>
        </p:txBody>
      </p:sp>
    </p:spTree>
    <p:extLst>
      <p:ext uri="{BB962C8B-B14F-4D97-AF65-F5344CB8AC3E}">
        <p14:creationId xmlns:p14="http://schemas.microsoft.com/office/powerpoint/2010/main" val="147645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Requests of the Town Board</a:t>
            </a:r>
          </a:p>
        </p:txBody>
      </p:sp>
      <p:sp>
        <p:nvSpPr>
          <p:cNvPr id="3" name="Content Placeholder 2"/>
          <p:cNvSpPr>
            <a:spLocks noGrp="1"/>
          </p:cNvSpPr>
          <p:nvPr>
            <p:ph idx="1"/>
          </p:nvPr>
        </p:nvSpPr>
        <p:spPr>
          <a:xfrm>
            <a:off x="677333" y="1802371"/>
            <a:ext cx="8800963" cy="3880773"/>
          </a:xfrm>
        </p:spPr>
        <p:txBody>
          <a:bodyPr>
            <a:normAutofit fontScale="92500" lnSpcReduction="20000"/>
          </a:bodyPr>
          <a:lstStyle/>
          <a:p>
            <a:r>
              <a:rPr lang="en-US" sz="3400" dirty="0"/>
              <a:t>Addition of Outdoor LED Lighting Policy to   Master Plan </a:t>
            </a:r>
          </a:p>
          <a:p>
            <a:r>
              <a:rPr lang="en-US" sz="3400" dirty="0"/>
              <a:t>Help obtaining information from Central Hudson</a:t>
            </a:r>
          </a:p>
          <a:p>
            <a:pPr lvl="1"/>
            <a:r>
              <a:rPr lang="en-US" sz="2800" dirty="0"/>
              <a:t>We need cost to buy out CH-owned </a:t>
            </a:r>
            <a:r>
              <a:rPr lang="en-US" sz="2800" dirty="0" err="1"/>
              <a:t>cobrahead</a:t>
            </a:r>
            <a:r>
              <a:rPr lang="en-US" sz="2800" dirty="0"/>
              <a:t> lamps (LED and non-LED) for a NYPA proposal </a:t>
            </a:r>
          </a:p>
          <a:p>
            <a:pPr lvl="1"/>
            <a:r>
              <a:rPr lang="en-US" sz="2800" dirty="0"/>
              <a:t>Facilitate communications with CH </a:t>
            </a:r>
          </a:p>
          <a:p>
            <a:r>
              <a:rPr lang="en-US" sz="3400" dirty="0"/>
              <a:t>Weigh options re LED conversion of inoperative lamps by Central Hudson vs. NYPA</a:t>
            </a:r>
          </a:p>
          <a:p>
            <a:endParaRPr lang="en-US" sz="3200"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3801680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25115</TotalTime>
  <Words>1979</Words>
  <Application>Microsoft Office PowerPoint</Application>
  <PresentationFormat>Widescreen</PresentationFormat>
  <Paragraphs>255</Paragraphs>
  <Slides>24</Slides>
  <Notes>22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Calibri</vt:lpstr>
      <vt:lpstr>docs-Calibri</vt:lpstr>
      <vt:lpstr>Trebuchet MS</vt:lpstr>
      <vt:lpstr>Wingdings</vt:lpstr>
      <vt:lpstr>Wingdings 3</vt:lpstr>
      <vt:lpstr>Facet</vt:lpstr>
      <vt:lpstr>THE GARDINER STREETLAMP ENERGY AUDIT &amp; LED CONVERSION PROJECT</vt:lpstr>
      <vt:lpstr>    Streetlamp Taskforce  James Brigagliano, Selux Corporation LC (lighting certified), LEED Green Associate  Tara Hoey, Kim Mayer,  Mark Varian and Stephen Weir Climate Smart Gardiner</vt:lpstr>
      <vt:lpstr>What we have accomplished</vt:lpstr>
      <vt:lpstr>What we have accomplished - Audit</vt:lpstr>
      <vt:lpstr>What we have accomplished - Audit</vt:lpstr>
      <vt:lpstr>What we have accomplished - Audit</vt:lpstr>
      <vt:lpstr>What we have accomplished –  Created Streetlight Inventory Workbook</vt:lpstr>
      <vt:lpstr>Streetlight Inventory Workbook - Billing Findings</vt:lpstr>
      <vt:lpstr>Streetlight Inventory Workbook- Functionality &amp; Lamp Type Findings</vt:lpstr>
      <vt:lpstr>What we have accomplished  Created Streetlight Maps Example - Location Map</vt:lpstr>
      <vt:lpstr>What we have accomplished –  LED Outdoor Lighting Policy</vt:lpstr>
      <vt:lpstr>LED Outdoor Lighting Policy</vt:lpstr>
      <vt:lpstr>LED Outdoor Lighting Policy</vt:lpstr>
      <vt:lpstr>LED Outdoor Lighting Policy</vt:lpstr>
      <vt:lpstr>LED Outdoor Lighting Policy  </vt:lpstr>
      <vt:lpstr>LED Outdoor Lighting Policy  </vt:lpstr>
      <vt:lpstr>LED Outdoor Lighting Policy  </vt:lpstr>
      <vt:lpstr>LED Outdoor Lighting Policy  </vt:lpstr>
      <vt:lpstr>LED Outdoor Lighting Policy  Streetlight Specifications</vt:lpstr>
      <vt:lpstr>LED Outdoor Lighting Policy  </vt:lpstr>
      <vt:lpstr>What we have asked Central Hudson (CH)</vt:lpstr>
      <vt:lpstr>On the Horizon</vt:lpstr>
      <vt:lpstr>On the Horizon (cont’d)</vt:lpstr>
      <vt:lpstr>Requests of the Town Board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GARDINER LED STREETLIGHT CONVERSION PROJECT</dc:title>
  <dc:creator>Aimee Spring-Cecil</dc:creator>
  <cp:lastModifiedBy>Stephen Weir</cp:lastModifiedBy>
  <cp:revision>244</cp:revision>
  <dcterms:created xsi:type="dcterms:W3CDTF">2018-02-27T15:37:21Z</dcterms:created>
  <dcterms:modified xsi:type="dcterms:W3CDTF">2021-03-09T12:08:58Z</dcterms:modified>
</cp:coreProperties>
</file>